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37"/>
  </p:notesMasterIdLst>
  <p:sldIdLst>
    <p:sldId id="257" r:id="rId2"/>
    <p:sldId id="258" r:id="rId3"/>
    <p:sldId id="259" r:id="rId4"/>
    <p:sldId id="260" r:id="rId5"/>
    <p:sldId id="42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430" r:id="rId71"/>
    <p:sldId id="325" r:id="rId72"/>
    <p:sldId id="326" r:id="rId73"/>
    <p:sldId id="382" r:id="rId74"/>
    <p:sldId id="383" r:id="rId75"/>
    <p:sldId id="384" r:id="rId76"/>
    <p:sldId id="385" r:id="rId77"/>
    <p:sldId id="386" r:id="rId78"/>
    <p:sldId id="387" r:id="rId79"/>
    <p:sldId id="388" r:id="rId80"/>
    <p:sldId id="389" r:id="rId81"/>
    <p:sldId id="390" r:id="rId82"/>
    <p:sldId id="391" r:id="rId83"/>
    <p:sldId id="392" r:id="rId84"/>
    <p:sldId id="393" r:id="rId85"/>
    <p:sldId id="394"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421" r:id="rId113"/>
    <p:sldId id="422" r:id="rId114"/>
    <p:sldId id="423" r:id="rId115"/>
    <p:sldId id="424" r:id="rId116"/>
    <p:sldId id="425" r:id="rId117"/>
    <p:sldId id="426" r:id="rId118"/>
    <p:sldId id="427"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429" r:id="rId135"/>
    <p:sldId id="381" r:id="rId1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8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notesMaster" Target="notesMasters/notesMaster1.xml"/><Relationship Id="rId138" Type="http://schemas.openxmlformats.org/officeDocument/2006/relationships/printerSettings" Target="printerSettings/printerSettings1.bin"/><Relationship Id="rId13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viewProps" Target="viewProps.xml"/><Relationship Id="rId141" Type="http://schemas.openxmlformats.org/officeDocument/2006/relationships/theme" Target="theme/theme1.xml"/><Relationship Id="rId14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9-08-17T23:11:58.73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72 36 52,'0'0'26,"0"0"-4,0 0-6,0 0-1,0 0-3,0 0 0,0 0-3,0 0-1,0 0-1,0 0-3,0 0 0,0 0-2,0 0-1,0 0 0,0 0-1,0 0 0,-2-11 0,2 11 0,0 0 0,0 0-1,-12-6 1,12 6 0,0 0 0,-11 0 0,11 0 0,0 0 0,-14 6 0,14-6 0,0 0 0,-14 14 0,14-14 0,-5 8 0,5-8-1,-6 11 1,6-11-1,-6 14 1,6-14 0,-2 9-1,2-9 1,0 11 0,0-11 0,2 11 0,-2-11 0,0 0 0,9 11 0,-9-11 0,0 0 0,14 6-1,-14-6 1,14 3 0,-14-3 0,11 3-1,-11-3 1,11-3 0,-11 3-1,14-3 0,-14 3 1,11-8-1,-11 8 1,9-12-1,-9 12 0,5-11 1,-5 11-1,3-17 1,-3 17 0,0-16 0,0 16 1,-5-14-1,5 14 1,-6-14 0,0 2 0,6 12 1,-5-11-1,5 11 1,-9-5-1,9 5 1,-11 2 0,11-2-1,-11 9 0,5 2 0,6-11-1,-14 11 1,14-11 0,-8 11-1,8-11 0,-8 17 0,8-17 0,-3 17 1,3-17-2,-3 14 1,3-14 0,3 14 0,-3-14 0,3 11 0,-3-11 0,0 0 0,11 11-1,-11-11 2,14 3-2,-14-3 1,14 0 0,-14 0-1,17-5 1,-17 5-1,14-9 0,-14 9 1,14-14 0,-14 14-1,8-17 1,-8 17-1,8-19 1,-8 19 0,0-14 0,0 14 0,-2-17 0,2 17 0,-9-8 0,9 8 1,-14-9 0,14 9 0,-17 3 0,6 0 0,0 2 0,3 1 1,8-6-1,-17 17 0,17-17 0,-6 14 0,6-14 0,0 8 0,0-8-1,0 0 0,14 6-2,-14-6-3,11 3-16,-11-3-17,0 0 0,0 0-1</inkml:trace>
</inkml:ink>
</file>

<file path=ppt/ink/ink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9-08-17T23:12:00.7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30 53,'0'0'30,"11"-7"-9,-11 7-5,0 0-2,0 0-3,0 0-2,0 0-1,0 0-2,0 0-1,0 0-2,0 0-1,0 0 0,-11-3-1,11 3 0,-10 0 0,10 0 0,-17 3-1,17-3 1,-20 9 0,20-9-1,-13 9 1,13-9-1,-8 11 1,8-11-1,0 0 0,-8 11 1,8-11-1,-3 11 0,3-11 0,0 15 0,0-15 0,0 12 0,0-12 0,3 14 0,-3-14 0,5 14 0,-5-14 0,6 12 0,-6-12 0,13 8 0,-13-8 0,14 9 0,-14-9 0,17 8 0,-17-8 0,15 0 0,-15 0 0,14 0 0,-14 0 0,14-8 0,-14 8 0,14-12 0,-14 12-1,11-20 1,-6 11 0,1-2-1,-3-3 1,-1 2-1,-2 1 1,0-3 0,-2 5 0,-4-2 0,0 2 0,6 9 0,-15-14 1,15 14-1,-17-9 1,17 9-1,-17-5 0,17 5 1,-10 5-1,10-5 0,-14 9 1,14-9-1,-11 18 0,11-18 0,-9 16 0,6-4 1,3-12-1,-2 19 1,2-19-1,5 12 0,-5-12 1,11 9-1,-11-9 0,14 5 0,-14-5 0,16 0 0,-16 0-1,11 0 0,-11 0 0,0 0 0,12-8 0,-12 8 0,0-8 0,0 8 0,-3-15 0,3 15 1,0 0 0,-14-9 0,14 9 0,-11 3 1,11-3 0,-11 11 0,11-11 0,-5 15 0,5-15 0,-3 14 1,3-14-1,0 0-1,0 11 1,0-11-1,0 0-1,0 0 1,0 0-2,0 0 1,0 0-3,0-14-5,0 14-27,0 0-1,-8-5 2</inkml:trace>
</inkml:ink>
</file>

<file path=ppt/ink/ink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9-08-17T23:12:02.2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87 0 65,'0'0'31,"0"0"-7,0 0-11,0 0-4,0 0-3,0 0-1,0 0-1,0 0 1,0 0-1,-11 5 0,11-5-1,-14 3 0,14-3 0,-14 6-1,14-6 0,-15 5-1,15-5 1,-14 9-2,14-9 1,-11 8 0,11-8 0,0 0-1,-6 14 1,6-14-1,-2 9 0,2-9 1,0 11-1,0-11 0,2 11 1,-2-11-1,6 11 0,-6-11 1,11 11-1,-11-11 0,14 9 0,-14-9 0,21 5 0,-10-2 0,0 0 0,0-3-1,1 0 1,-4-3 0,3 3-1,-11 0 1,15-8-1,-15 8 1,11-14 0,-11 14 0,12-17-1,-12 17 1,2-17 0,1 6 0,-3 11 0,-3-17 1,3 17-1,-5-14 0,5 14 1,-11-8-1,11 8 1,-17-3 0,7 6-1,-1 0 1,11-3-1,-17 5 1,17-5-1,-14 9 1,14-9-1,0 0 0,-8 14 1,8-14-1,0 0 0,-3 14 0,3-14 0,3 8 0,-3-8 0,6 11 0,-6-11 0,8 9 0,-8-9 0,11 5-1,-11-5 1,14 3 0,-14-3 0,14 0-1,-14 0 1,0 0 0,12-11-1,-12 11 1,6-11-1,-6 11 1,6-14-1,-6 14 1,2-20 0,-2 20 0,-2-17 0,2 17-1,-6-11 1,6 11 0,0 0 0,-14-6 0,14 6 0,-15 6 1,15-6-1,-17 6 1,17-6 0,-8 8-1,8-8 1,0 0 0,-6 11 0,6-11-1,0 0-2,0 0-6,6 11-29,-6-11 0,0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84198-596F-EA45-A336-0BE3A6C85210}" type="datetimeFigureOut">
              <a:rPr lang="en-US" smtClean="0"/>
              <a:t>28/8/19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FEEA5-BA59-9445-8C42-7950E6539981}" type="slidenum">
              <a:rPr lang="en-US" smtClean="0"/>
              <a:t>‹#›</a:t>
            </a:fld>
            <a:endParaRPr lang="en-US"/>
          </a:p>
        </p:txBody>
      </p:sp>
    </p:spTree>
    <p:extLst>
      <p:ext uri="{BB962C8B-B14F-4D97-AF65-F5344CB8AC3E}">
        <p14:creationId xmlns:p14="http://schemas.microsoft.com/office/powerpoint/2010/main" val="2109374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2678A69-75BA-EC4C-ACD8-BE59D8EDD787}" type="slidenum">
              <a:rPr lang="en-US" sz="1200">
                <a:latin typeface="Times New Roman" charset="0"/>
              </a:rPr>
              <a:pPr/>
              <a:t>1</a:t>
            </a:fld>
            <a:endParaRPr lang="en-US" sz="1200">
              <a:latin typeface="Times New Roman" charset="0"/>
            </a:endParaRPr>
          </a:p>
        </p:txBody>
      </p:sp>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a:xfrm>
            <a:off x="1143000" y="685800"/>
            <a:ext cx="4572000" cy="3429000"/>
          </a:xfrm>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D21087-3652-F04A-856D-738DC075E5B8}" type="slidenum">
              <a:rPr lang="en-US" sz="1200">
                <a:latin typeface="Times New Roman" charset="0"/>
              </a:rPr>
              <a:pPr/>
              <a:t>19</a:t>
            </a:fld>
            <a:endParaRPr lang="en-US"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47AE041-7378-7A4D-9A11-AD03A7723673}" type="slidenum">
              <a:rPr lang="en-US" sz="1200">
                <a:latin typeface="Times New Roman" charset="0"/>
              </a:rPr>
              <a:pPr/>
              <a:t>20</a:t>
            </a:fld>
            <a:endParaRPr lang="en-US" sz="1200">
              <a:latin typeface="Times New Roman" charset="0"/>
            </a:endParaRPr>
          </a:p>
        </p:txBody>
      </p:sp>
      <p:sp>
        <p:nvSpPr>
          <p:cNvPr id="52226"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p:nvPr>
        </p:nvSpPr>
        <p:spPr>
          <a:xfrm>
            <a:off x="1143000" y="685800"/>
            <a:ext cx="4572000" cy="3429000"/>
          </a:xfrm>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9B49A3-5D57-CC46-8541-A163B660717A}" type="slidenum">
              <a:rPr lang="en-US" sz="1200">
                <a:latin typeface="Times New Roman" charset="0"/>
              </a:rPr>
              <a:pPr/>
              <a:t>21</a:t>
            </a:fld>
            <a:endParaRPr 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EAE37CD-C187-4E45-9704-19C3DAD1B274}" type="slidenum">
              <a:rPr lang="en-US" sz="1200">
                <a:latin typeface="Times New Roman" charset="0"/>
              </a:rPr>
              <a:pPr/>
              <a:t>22</a:t>
            </a:fld>
            <a:endParaRPr lang="en-US" sz="1200">
              <a:latin typeface="Times New Roman" charset="0"/>
            </a:endParaRPr>
          </a:p>
        </p:txBody>
      </p:sp>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Times New Roman" charset="0"/>
              <a:ea typeface="MS PGothic" charset="0"/>
            </a:endParaRPr>
          </a:p>
          <a:p>
            <a:r>
              <a:rPr lang="en-AU">
                <a:latin typeface="Times New Roman" charset="0"/>
                <a:ea typeface="MS PGothic" charset="0"/>
              </a:rPr>
              <a:t>Past papers</a:t>
            </a:r>
          </a:p>
          <a:p>
            <a:endParaRPr lang="en-AU">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ChangeArrowheads="1" noTextEdit="1"/>
          </p:cNvSpPr>
          <p:nvPr>
            <p:ph type="sldImg"/>
          </p:nvPr>
        </p:nvSpPr>
        <p:spPr>
          <a:xfrm>
            <a:off x="1143000" y="685800"/>
            <a:ext cx="4572000" cy="3429000"/>
          </a:xfrm>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BFB71F5-4673-EA40-8F53-CBB8E99F816E}" type="slidenum">
              <a:rPr lang="en-US" sz="1200">
                <a:latin typeface="Times New Roman" charset="0"/>
              </a:rPr>
              <a:pPr/>
              <a:t>23</a:t>
            </a:fld>
            <a:endParaRPr lang="en-US"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ChangeArrowheads="1" noTextEdit="1"/>
          </p:cNvSpPr>
          <p:nvPr>
            <p:ph type="sldImg"/>
          </p:nvPr>
        </p:nvSpPr>
        <p:spPr>
          <a:xfrm>
            <a:off x="1143000" y="685800"/>
            <a:ext cx="4572000" cy="3429000"/>
          </a:xfrm>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5623C35-A70E-4144-B89C-01479A03AB76}" type="slidenum">
              <a:rPr lang="en-US" sz="1200">
                <a:latin typeface="Times New Roman" charset="0"/>
              </a:rPr>
              <a:pPr/>
              <a:t>24</a:t>
            </a:fld>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ChangeArrowheads="1" noTextEdit="1"/>
          </p:cNvSpPr>
          <p:nvPr>
            <p:ph type="sldImg"/>
          </p:nvPr>
        </p:nvSpPr>
        <p:spPr>
          <a:xfrm>
            <a:off x="1143000" y="685800"/>
            <a:ext cx="4572000" cy="34290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Just read a couple of examples and mention some are in the booklet as is a website to check</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C3E50A-50A8-0048-8CC3-0B4341A14650}" type="slidenum">
              <a:rPr lang="en-US" sz="1200">
                <a:latin typeface="Times New Roman" charset="0"/>
              </a:rPr>
              <a:pPr/>
              <a:t>25</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ChangeArrowheads="1" noTextEdit="1"/>
          </p:cNvSpPr>
          <p:nvPr>
            <p:ph type="sldImg"/>
          </p:nvPr>
        </p:nvSpPr>
        <p:spPr>
          <a:xfrm>
            <a:off x="1143000" y="685800"/>
            <a:ext cx="4572000" cy="3429000"/>
          </a:xfrm>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Again, some are noted in booklet with a link to find more</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CFA8502-5E6E-D44E-BD3D-42E7D061E5F2}" type="slidenum">
              <a:rPr lang="en-US" sz="1200">
                <a:latin typeface="Times New Roman" charset="0"/>
              </a:rPr>
              <a:pPr/>
              <a:t>26</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ChangeArrowheads="1" noTextEdit="1"/>
          </p:cNvSpPr>
          <p:nvPr>
            <p:ph type="sldImg"/>
          </p:nvPr>
        </p:nvSpPr>
        <p:spPr>
          <a:xfrm>
            <a:off x="1143000" y="685800"/>
            <a:ext cx="4572000" cy="3429000"/>
          </a:xfrm>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63F8FD3-5B84-5D42-AACF-3B66E15A8663}" type="slidenum">
              <a:rPr lang="en-US" sz="1200">
                <a:latin typeface="Times New Roman" charset="0"/>
              </a:rPr>
              <a:pPr/>
              <a:t>27</a:t>
            </a:fld>
            <a:endParaRPr lang="en-US"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ChangeArrowheads="1" noTextEdit="1"/>
          </p:cNvSpPr>
          <p:nvPr>
            <p:ph type="sldImg"/>
          </p:nvPr>
        </p:nvSpPr>
        <p:spPr>
          <a:xfrm>
            <a:off x="1143000" y="685800"/>
            <a:ext cx="4572000" cy="3429000"/>
          </a:xfrm>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B31799-8534-D949-B1E9-2EBBA02BC074}" type="slidenum">
              <a:rPr lang="en-US" sz="1200">
                <a:latin typeface="Times New Roman" charset="0"/>
              </a:rPr>
              <a:pPr/>
              <a:t>28</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513CB3-C577-B74B-9A23-EE7B9B74CFE6}" type="slidenum">
              <a:rPr lang="en-US" sz="1200">
                <a:latin typeface="Times New Roman" charset="0"/>
              </a:rPr>
              <a:pPr/>
              <a:t>2</a:t>
            </a:fld>
            <a:endParaRPr lang="en-US" sz="1200">
              <a:latin typeface="Times New Roman" charset="0"/>
            </a:endParaRPr>
          </a:p>
        </p:txBody>
      </p:sp>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AC2DD14-1714-DE4E-8C70-238515076B1E}" type="slidenum">
              <a:rPr lang="en-US" sz="1200">
                <a:latin typeface="Times New Roman" charset="0"/>
              </a:rPr>
              <a:pPr/>
              <a:t>29</a:t>
            </a:fld>
            <a:endParaRPr lang="en-US" sz="1200">
              <a:latin typeface="Times New Roman" charset="0"/>
            </a:endParaRPr>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sz="1000">
              <a:latin typeface="Times New Roman"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7E904E-0B73-424C-8864-18C37CAA650B}" type="slidenum">
              <a:rPr lang="en-US" sz="1200">
                <a:latin typeface="Times New Roman" charset="0"/>
              </a:rPr>
              <a:pPr/>
              <a:t>30</a:t>
            </a:fld>
            <a:endParaRPr lang="en-US" sz="1200">
              <a:latin typeface="Times New Roman" charset="0"/>
            </a:endParaRPr>
          </a:p>
        </p:txBody>
      </p:sp>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ChangeArrowheads="1" noTextEdit="1"/>
          </p:cNvSpPr>
          <p:nvPr>
            <p:ph type="sldImg"/>
          </p:nvPr>
        </p:nvSpPr>
        <p:spPr>
          <a:xfrm>
            <a:off x="1143000" y="685800"/>
            <a:ext cx="4572000" cy="3429000"/>
          </a:xfrm>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406E7A0-622C-EE48-B850-0A6D37919C93}" type="slidenum">
              <a:rPr lang="en-US" sz="1200">
                <a:latin typeface="Times New Roman" charset="0"/>
              </a:rPr>
              <a:pPr/>
              <a:t>31</a:t>
            </a:fld>
            <a:endParaRPr lang="en-US" sz="120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ChangeArrowheads="1" noTextEdit="1"/>
          </p:cNvSpPr>
          <p:nvPr>
            <p:ph type="sldImg"/>
          </p:nvPr>
        </p:nvSpPr>
        <p:spPr>
          <a:xfrm>
            <a:off x="1143000" y="685800"/>
            <a:ext cx="4572000" cy="3429000"/>
          </a:xfrm>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38268E-8E27-B343-9056-AEC0086A8696}" type="slidenum">
              <a:rPr lang="en-US" sz="1200">
                <a:latin typeface="Times New Roman" charset="0"/>
              </a:rPr>
              <a:pPr/>
              <a:t>32</a:t>
            </a:fld>
            <a:endParaRPr lang="en-US" sz="120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ChangeArrowheads="1" noTextEdit="1"/>
          </p:cNvSpPr>
          <p:nvPr>
            <p:ph type="sldImg"/>
          </p:nvPr>
        </p:nvSpPr>
        <p:spPr>
          <a:xfrm>
            <a:off x="1143000" y="685800"/>
            <a:ext cx="4572000" cy="3429000"/>
          </a:xfrm>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C402780-38EA-3D46-AEDF-F09D4204772F}" type="slidenum">
              <a:rPr lang="en-US" sz="1200">
                <a:latin typeface="Times New Roman" charset="0"/>
              </a:rPr>
              <a:pPr/>
              <a:t>33</a:t>
            </a:fld>
            <a:endParaRPr lang="en-US" sz="120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ChangeArrowheads="1" noTextEdit="1"/>
          </p:cNvSpPr>
          <p:nvPr>
            <p:ph type="sldImg"/>
          </p:nvPr>
        </p:nvSpPr>
        <p:spPr>
          <a:xfrm>
            <a:off x="1143000" y="685800"/>
            <a:ext cx="4572000" cy="3429000"/>
          </a:xfrm>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D760E32-CB89-904F-9B87-652FD6B8BCBD}" type="slidenum">
              <a:rPr lang="en-US" sz="1200">
                <a:latin typeface="Times New Roman" charset="0"/>
              </a:rPr>
              <a:pPr/>
              <a:t>34</a:t>
            </a:fld>
            <a:endParaRPr lang="en-US" sz="120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1569D2C-C5DF-A44C-9CE9-EF6E0A782D86}" type="slidenum">
              <a:rPr lang="en-US" sz="1200">
                <a:latin typeface="Times New Roman" charset="0"/>
              </a:rPr>
              <a:pPr/>
              <a:t>35</a:t>
            </a:fld>
            <a:endParaRPr lang="en-US" sz="1200">
              <a:latin typeface="Times New Roman" charset="0"/>
            </a:endParaRPr>
          </a:p>
        </p:txBody>
      </p:sp>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BF6CB39-4804-E940-A57C-5A37C1BC4410}" type="slidenum">
              <a:rPr lang="en-US" sz="1200">
                <a:latin typeface="Times New Roman" charset="0"/>
              </a:rPr>
              <a:pPr/>
              <a:t>36</a:t>
            </a:fld>
            <a:endParaRPr lang="en-US" sz="1200">
              <a:latin typeface="Times New Roman" charset="0"/>
            </a:endParaRPr>
          </a:p>
        </p:txBody>
      </p:sp>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C15FD41-2FC3-E949-A269-B455AD474CDE}" type="slidenum">
              <a:rPr lang="en-US" sz="1200">
                <a:latin typeface="Times New Roman" charset="0"/>
              </a:rPr>
              <a:pPr/>
              <a:t>37</a:t>
            </a:fld>
            <a:endParaRPr lang="en-US" sz="1200">
              <a:latin typeface="Times New Roman" charset="0"/>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atin typeface="Times New Roman" charset="0"/>
                <a:ea typeface="MS PGothic" charset="0"/>
              </a:rPr>
              <a:t>THIS IS NOT RECORDED THIS YEAR. YOU’LL HAVE TO READ THIS AND PLAY EACH TEXT MANUALLY WHEN YOU THINK THEY’VE HAD A MINUTE PAUSE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ChangeArrowheads="1" noTextEdit="1"/>
          </p:cNvSpPr>
          <p:nvPr>
            <p:ph type="sldImg"/>
          </p:nvPr>
        </p:nvSpPr>
        <p:spPr>
          <a:xfrm>
            <a:off x="1143000" y="685800"/>
            <a:ext cx="4572000" cy="3429000"/>
          </a:xfrm>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Full details required for 2 points for b</a:t>
            </a:r>
          </a:p>
          <a:p>
            <a:endParaRPr lang="en-US">
              <a:latin typeface="Times New Roman" charset="0"/>
              <a:ea typeface="MS PGothic" charset="0"/>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DF4015A-602E-CB4D-B249-5D6D4FB29332}" type="slidenum">
              <a:rPr lang="en-US" sz="1200">
                <a:latin typeface="Times New Roman" charset="0"/>
              </a:rPr>
              <a:pPr/>
              <a:t>38</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057299D-0FA4-1849-B257-03E81C7830C3}" type="slidenum">
              <a:rPr lang="en-US" sz="1200">
                <a:latin typeface="Times New Roman" charset="0"/>
              </a:rPr>
              <a:pPr/>
              <a:t>3</a:t>
            </a:fld>
            <a:endParaRPr lang="en-US" sz="1200">
              <a:latin typeface="Times New Roman" charset="0"/>
            </a:endParaRPr>
          </a:p>
        </p:txBody>
      </p:sp>
      <p:sp>
        <p:nvSpPr>
          <p:cNvPr id="27650" name="Rectangle 2"/>
          <p:cNvSpPr>
            <a:spLocks noGrp="1" noRot="1" noChangeAspect="1" noChangeArrowheads="1" noTextEdit="1"/>
          </p:cNvSpPr>
          <p:nvPr>
            <p:ph type="sldImg"/>
          </p:nvPr>
        </p:nvSpPr>
        <p:spPr>
          <a:xfrm>
            <a:off x="1143000" y="685800"/>
            <a:ext cx="4572000" cy="342900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Though in your booklet you’ll find that the oral advice comes first as the oral exam comes first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ChangeArrowheads="1" noTextEdit="1"/>
          </p:cNvSpPr>
          <p:nvPr>
            <p:ph type="sldImg"/>
          </p:nvPr>
        </p:nvSpPr>
        <p:spPr>
          <a:xfrm>
            <a:off x="1143000" y="685800"/>
            <a:ext cx="4572000" cy="3429000"/>
          </a:xfrm>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Easy to know that 4 points are gained here</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98A9D27-09FE-AC47-B5E9-FEB9D47568FB}" type="slidenum">
              <a:rPr lang="en-US" sz="1200">
                <a:latin typeface="Times New Roman" charset="0"/>
              </a:rPr>
              <a:pPr/>
              <a:t>42</a:t>
            </a:fld>
            <a:endParaRPr lang="en-US" sz="120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ChangeArrowheads="1" noTextEdit="1"/>
          </p:cNvSpPr>
          <p:nvPr>
            <p:ph type="sldImg"/>
          </p:nvPr>
        </p:nvSpPr>
        <p:spPr>
          <a:xfrm>
            <a:off x="1143000" y="685800"/>
            <a:ext cx="4572000" cy="3429000"/>
          </a:xfrm>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EECFB32-445B-0A43-8C65-5A12DC71A0AD}" type="slidenum">
              <a:rPr lang="en-US" sz="1200">
                <a:latin typeface="Times New Roman" charset="0"/>
              </a:rPr>
              <a:pPr/>
              <a:t>44</a:t>
            </a:fld>
            <a:endParaRPr lang="en-US" sz="120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ChangeArrowheads="1" noTextEdit="1"/>
          </p:cNvSpPr>
          <p:nvPr>
            <p:ph type="sldImg"/>
          </p:nvPr>
        </p:nvSpPr>
        <p:spPr>
          <a:xfrm>
            <a:off x="1143000" y="685800"/>
            <a:ext cx="4572000" cy="3429000"/>
          </a:xfrm>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832BED-41D3-6544-BDC2-72E8AB1F2E7F}" type="slidenum">
              <a:rPr lang="en-US" sz="1200">
                <a:latin typeface="Times New Roman" charset="0"/>
              </a:rPr>
              <a:pPr/>
              <a:t>45</a:t>
            </a:fld>
            <a:endParaRPr lang="en-US" sz="120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ChangeArrowheads="1" noTextEdit="1"/>
          </p:cNvSpPr>
          <p:nvPr>
            <p:ph type="sldImg"/>
          </p:nvPr>
        </p:nvSpPr>
        <p:spPr>
          <a:xfrm>
            <a:off x="1143000" y="685800"/>
            <a:ext cx="4572000" cy="3429000"/>
          </a:xfrm>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2F8FF6-0D62-1E45-B675-E48CC9CF02F4}" type="slidenum">
              <a:rPr lang="en-US" sz="1200">
                <a:latin typeface="Times New Roman" charset="0"/>
              </a:rPr>
              <a:pPr/>
              <a:t>46</a:t>
            </a:fld>
            <a:endParaRPr lang="en-US" sz="120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ChangeArrowheads="1" noTextEdit="1"/>
          </p:cNvSpPr>
          <p:nvPr>
            <p:ph type="sldImg"/>
          </p:nvPr>
        </p:nvSpPr>
        <p:spPr>
          <a:xfrm>
            <a:off x="1143000" y="685800"/>
            <a:ext cx="4572000" cy="3429000"/>
          </a:xfrm>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BD34701-896B-C243-9424-86CD820B4009}" type="slidenum">
              <a:rPr lang="en-AU" sz="1200">
                <a:latin typeface="Times New Roman" charset="0"/>
              </a:rPr>
              <a:pPr/>
              <a:t>47</a:t>
            </a:fld>
            <a:endParaRPr lang="en-AU" sz="120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ChangeArrowheads="1" noTextEdit="1"/>
          </p:cNvSpPr>
          <p:nvPr>
            <p:ph type="sldImg"/>
          </p:nvPr>
        </p:nvSpPr>
        <p:spPr>
          <a:xfrm>
            <a:off x="1143000" y="685800"/>
            <a:ext cx="4572000" cy="3429000"/>
          </a:xfrm>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16A74DD-2037-3C43-834E-B8D753627587}" type="slidenum">
              <a:rPr lang="en-US" sz="1200">
                <a:latin typeface="Times New Roman" charset="0"/>
              </a:rPr>
              <a:pPr/>
              <a:t>48</a:t>
            </a:fld>
            <a:endParaRPr lang="en-US" sz="120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F0E485-84A4-B849-B71F-A9C7B408057B}" type="slidenum">
              <a:rPr lang="en-US" sz="1200">
                <a:latin typeface="Times New Roman" charset="0"/>
              </a:rPr>
              <a:pPr/>
              <a:t>49</a:t>
            </a:fld>
            <a:endParaRPr lang="en-US" sz="1200">
              <a:latin typeface="Times New Roman" charset="0"/>
            </a:endParaRPr>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Much of the advice for the listening and reading sections is relevant to both, so I won</a:t>
            </a:r>
            <a:r>
              <a:rPr lang="mr-IN">
                <a:latin typeface="Times New Roman" charset="0"/>
                <a:ea typeface="MS PGothic" charset="0"/>
              </a:rPr>
              <a:t>’</a:t>
            </a:r>
            <a:r>
              <a:rPr lang="en-US" altLang="ja-JP">
                <a:latin typeface="Times New Roman" charset="0"/>
                <a:ea typeface="MS PGothic" charset="0"/>
              </a:rPr>
              <a:t>t labour points such as: pay attention to the question words in the question and note if there are, for example a who, a what and a when required, never leave a blank, use your logic and don</a:t>
            </a:r>
            <a:r>
              <a:rPr lang="en-US">
                <a:latin typeface="Times New Roman" charset="0"/>
                <a:ea typeface="MS PGothic" charset="0"/>
              </a:rPr>
              <a:t>’</a:t>
            </a:r>
            <a:r>
              <a:rPr lang="en-US" altLang="ja-JP">
                <a:latin typeface="Times New Roman" charset="0"/>
                <a:ea typeface="MS PGothic" charset="0"/>
              </a:rPr>
              <a:t>t be trapped by faux amis, </a:t>
            </a:r>
            <a:endParaRPr lang="en-US">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5B94328-40C4-8142-AFA9-D6692334AEC6}" type="slidenum">
              <a:rPr lang="en-US" sz="1200">
                <a:latin typeface="Times New Roman" charset="0"/>
              </a:rPr>
              <a:pPr/>
              <a:t>50</a:t>
            </a:fld>
            <a:endParaRPr lang="en-US" sz="1200">
              <a:latin typeface="Times New Roman" charset="0"/>
            </a:endParaRPr>
          </a:p>
        </p:txBody>
      </p:sp>
      <p:sp>
        <p:nvSpPr>
          <p:cNvPr id="109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6247CD2D-481C-C440-8079-17FD942EAA3F}" type="slidenum">
              <a:rPr lang="en-AU" sz="1200"/>
              <a:pPr algn="r"/>
              <a:t>50</a:t>
            </a:fld>
            <a:endParaRPr lang="en-AU" sz="1200"/>
          </a:p>
        </p:txBody>
      </p:sp>
      <p:sp>
        <p:nvSpPr>
          <p:cNvPr id="109571" name="Rectangle 2"/>
          <p:cNvSpPr>
            <a:spLocks noGrp="1" noRot="1" noChangeAspect="1" noChangeArrowheads="1" noTextEdit="1"/>
          </p:cNvSpPr>
          <p:nvPr>
            <p:ph type="sldImg"/>
          </p:nvPr>
        </p:nvSpPr>
        <p:spPr>
          <a:xfrm>
            <a:off x="1143000" y="685800"/>
            <a:ext cx="4572000" cy="34290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ChangeArrowheads="1" noTextEdit="1"/>
          </p:cNvSpPr>
          <p:nvPr>
            <p:ph type="sldImg"/>
          </p:nvPr>
        </p:nvSpPr>
        <p:spPr>
          <a:xfrm>
            <a:off x="1143000" y="685800"/>
            <a:ext cx="4572000" cy="3429000"/>
          </a:xfrm>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02CA6F2-4782-784B-AA80-5438B9FF1BE6}" type="slidenum">
              <a:rPr lang="en-AU" sz="1200">
                <a:latin typeface="Times New Roman" charset="0"/>
              </a:rPr>
              <a:pPr/>
              <a:t>51</a:t>
            </a:fld>
            <a:endParaRPr lang="en-AU" sz="120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1B30328-BA5B-2A40-9CAC-96066BBB1711}" type="slidenum">
              <a:rPr lang="en-US" sz="1200">
                <a:latin typeface="Times New Roman" charset="0"/>
              </a:rPr>
              <a:pPr/>
              <a:t>54</a:t>
            </a:fld>
            <a:endParaRPr lang="en-US" sz="1200">
              <a:latin typeface="Times New Roman" charset="0"/>
            </a:endParaRPr>
          </a:p>
        </p:txBody>
      </p:sp>
      <p:sp>
        <p:nvSpPr>
          <p:cNvPr id="1157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F5E263F3-4B08-924C-B196-8BAC204D6F3C}" type="slidenum">
              <a:rPr lang="en-AU" sz="1200"/>
              <a:pPr algn="r"/>
              <a:t>54</a:t>
            </a:fld>
            <a:endParaRPr lang="en-AU" sz="1200"/>
          </a:p>
        </p:txBody>
      </p:sp>
      <p:sp>
        <p:nvSpPr>
          <p:cNvPr id="115715" name="Rectangle 2"/>
          <p:cNvSpPr>
            <a:spLocks noGrp="1" noRot="1" noChangeAspect="1" noChangeArrowheads="1" noTextEdit="1"/>
          </p:cNvSpPr>
          <p:nvPr>
            <p:ph type="sldImg"/>
          </p:nvPr>
        </p:nvSpPr>
        <p:spPr>
          <a:xfrm>
            <a:off x="1143000" y="685800"/>
            <a:ext cx="4572000" cy="34290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a:xfrm>
            <a:off x="1143000" y="685800"/>
            <a:ext cx="4572000" cy="3429000"/>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C52352D-EDDD-664E-9797-728AF354B667}" type="slidenum">
              <a:rPr lang="en-US" sz="1200">
                <a:latin typeface="Times New Roman" charset="0"/>
              </a:rPr>
              <a:pPr/>
              <a:t>4</a:t>
            </a:fld>
            <a:endParaRPr lang="en-US" sz="120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ChangeArrowheads="1" noTextEdit="1"/>
          </p:cNvSpPr>
          <p:nvPr>
            <p:ph type="sldImg"/>
          </p:nvPr>
        </p:nvSpPr>
        <p:spPr>
          <a:xfrm>
            <a:off x="1143000" y="685800"/>
            <a:ext cx="4572000" cy="3429000"/>
          </a:xfrm>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8882E2-2438-E84B-93A5-56CE31BFD899}" type="slidenum">
              <a:rPr lang="en-US" sz="1200">
                <a:latin typeface="Times New Roman" charset="0"/>
              </a:rPr>
              <a:pPr/>
              <a:t>55</a:t>
            </a:fld>
            <a:endParaRPr lang="en-US" sz="120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FC0C434-9B36-0B45-8F3A-8D9EDC3643A8}" type="slidenum">
              <a:rPr lang="en-US" sz="1200">
                <a:latin typeface="Times New Roman" charset="0"/>
              </a:rPr>
              <a:pPr/>
              <a:t>56</a:t>
            </a:fld>
            <a:endParaRPr lang="en-US" sz="1200">
              <a:latin typeface="Times New Roman" charset="0"/>
            </a:endParaRPr>
          </a:p>
        </p:txBody>
      </p:sp>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8B4682BC-19D0-8D4B-A7F5-1AB1C8FEE251}" type="slidenum">
              <a:rPr lang="en-AU" sz="1200"/>
              <a:pPr algn="r"/>
              <a:t>56</a:t>
            </a:fld>
            <a:endParaRPr lang="en-AU" sz="1200"/>
          </a:p>
        </p:txBody>
      </p:sp>
      <p:sp>
        <p:nvSpPr>
          <p:cNvPr id="119811" name="Rectangle 2"/>
          <p:cNvSpPr>
            <a:spLocks noGrp="1" noRot="1" noChangeAspect="1" noChangeArrowheads="1" noTextEdit="1"/>
          </p:cNvSpPr>
          <p:nvPr>
            <p:ph type="sldImg"/>
          </p:nvPr>
        </p:nvSpPr>
        <p:spPr>
          <a:xfrm>
            <a:off x="1143000" y="685800"/>
            <a:ext cx="4572000" cy="3429000"/>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C07AD72-A831-9942-9D6F-0445D2ADD621}" type="slidenum">
              <a:rPr lang="en-US" sz="1200">
                <a:latin typeface="Times New Roman" charset="0"/>
              </a:rPr>
              <a:pPr/>
              <a:t>57</a:t>
            </a:fld>
            <a:endParaRPr lang="en-US" sz="1200">
              <a:latin typeface="Times New Roman" charset="0"/>
            </a:endParaRPr>
          </a:p>
        </p:txBody>
      </p:sp>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D12433A9-7DA9-884A-B133-2A071688FD68}" type="slidenum">
              <a:rPr lang="en-AU" sz="1200"/>
              <a:pPr algn="r"/>
              <a:t>57</a:t>
            </a:fld>
            <a:endParaRPr lang="en-AU" sz="1200"/>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DCEB7A7-C04D-BC45-BF45-A2FF655C8339}" type="slidenum">
              <a:rPr lang="en-US" sz="1200">
                <a:latin typeface="Times New Roman" charset="0"/>
              </a:rPr>
              <a:pPr/>
              <a:t>58</a:t>
            </a:fld>
            <a:endParaRPr lang="en-US" sz="1200">
              <a:latin typeface="Times New Roman" charset="0"/>
            </a:endParaRPr>
          </a:p>
        </p:txBody>
      </p:sp>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1AABFF94-DF0D-444C-B28B-B10216FA1B9B}" type="slidenum">
              <a:rPr lang="en-AU" sz="1200"/>
              <a:pPr algn="r"/>
              <a:t>58</a:t>
            </a:fld>
            <a:endParaRPr lang="en-AU" sz="1200"/>
          </a:p>
        </p:txBody>
      </p:sp>
      <p:sp>
        <p:nvSpPr>
          <p:cNvPr id="123907" name="Rectangle 2"/>
          <p:cNvSpPr>
            <a:spLocks noGrp="1" noRot="1" noChangeAspect="1" noChangeArrowheads="1" noTextEdit="1"/>
          </p:cNvSpPr>
          <p:nvPr>
            <p:ph type="sldImg"/>
          </p:nvPr>
        </p:nvSpPr>
        <p:spPr>
          <a:xfrm>
            <a:off x="1143000" y="685800"/>
            <a:ext cx="4572000" cy="34290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51AD210-A81B-5942-BD8B-688C2A27CD0A}" type="slidenum">
              <a:rPr lang="en-US" sz="1200">
                <a:latin typeface="Times New Roman" charset="0"/>
              </a:rPr>
              <a:pPr/>
              <a:t>59</a:t>
            </a:fld>
            <a:endParaRPr lang="en-US" sz="1200">
              <a:latin typeface="Times New Roman" charset="0"/>
            </a:endParaRPr>
          </a:p>
        </p:txBody>
      </p:sp>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3D33FAB7-740C-564E-A50C-9FFFD7F428B0}" type="slidenum">
              <a:rPr lang="en-AU" sz="1200"/>
              <a:pPr algn="r"/>
              <a:t>59</a:t>
            </a:fld>
            <a:endParaRPr lang="en-AU" sz="1200"/>
          </a:p>
        </p:txBody>
      </p:sp>
      <p:sp>
        <p:nvSpPr>
          <p:cNvPr id="125955" name="Rectangle 2"/>
          <p:cNvSpPr>
            <a:spLocks noGrp="1" noRot="1" noChangeAspect="1" noChangeArrowheads="1" noTextEdit="1"/>
          </p:cNvSpPr>
          <p:nvPr>
            <p:ph type="sldImg"/>
          </p:nvPr>
        </p:nvSpPr>
        <p:spPr>
          <a:xfrm>
            <a:off x="1143000" y="685800"/>
            <a:ext cx="4572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650BDAD-B33C-A947-906B-273251C92C62}" type="slidenum">
              <a:rPr lang="en-US" sz="1200">
                <a:latin typeface="Times New Roman" charset="0"/>
              </a:rPr>
              <a:pPr/>
              <a:t>60</a:t>
            </a:fld>
            <a:endParaRPr lang="en-US" sz="1200">
              <a:latin typeface="Times New Roman" charset="0"/>
            </a:endParaRPr>
          </a:p>
        </p:txBody>
      </p:sp>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87760E32-3E29-D748-B288-3EF5207DDE0D}" type="slidenum">
              <a:rPr lang="en-AU" sz="1200"/>
              <a:pPr algn="r"/>
              <a:t>60</a:t>
            </a:fld>
            <a:endParaRPr lang="en-AU" sz="1200"/>
          </a:p>
        </p:txBody>
      </p:sp>
      <p:sp>
        <p:nvSpPr>
          <p:cNvPr id="128003" name="Rectangle 2"/>
          <p:cNvSpPr>
            <a:spLocks noGrp="1" noRot="1" noChangeAspect="1" noChangeArrowheads="1" noTextEdit="1"/>
          </p:cNvSpPr>
          <p:nvPr>
            <p:ph type="sldImg"/>
          </p:nvPr>
        </p:nvSpPr>
        <p:spPr>
          <a:xfrm>
            <a:off x="1143000" y="685800"/>
            <a:ext cx="4572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ChangeArrowheads="1" noTextEdit="1"/>
          </p:cNvSpPr>
          <p:nvPr>
            <p:ph type="sldImg"/>
          </p:nvPr>
        </p:nvSpPr>
        <p:spPr>
          <a:xfrm>
            <a:off x="1143000" y="685800"/>
            <a:ext cx="4572000" cy="3429000"/>
          </a:xfrm>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C9ADCF-67E5-2844-AEE2-30A3A6B9CC4B}" type="slidenum">
              <a:rPr lang="en-US" sz="1200">
                <a:latin typeface="Times New Roman" charset="0"/>
              </a:rPr>
              <a:pPr/>
              <a:t>62</a:t>
            </a:fld>
            <a:endParaRPr lang="en-US" sz="120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ChangeArrowheads="1" noTextEdit="1"/>
          </p:cNvSpPr>
          <p:nvPr>
            <p:ph type="sldImg"/>
          </p:nvPr>
        </p:nvSpPr>
        <p:spPr>
          <a:xfrm>
            <a:off x="1143000" y="685800"/>
            <a:ext cx="4572000" cy="3429000"/>
          </a:xfrm>
          <a:ln/>
        </p:spPr>
      </p:sp>
      <p:sp>
        <p:nvSpPr>
          <p:cNvPr id="141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41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F89F09D-3B4F-614F-8D84-40B2F2460664}" type="slidenum">
              <a:rPr lang="en-US" sz="1200">
                <a:latin typeface="Times New Roman" charset="0"/>
              </a:rPr>
              <a:pPr/>
              <a:t>72</a:t>
            </a:fld>
            <a:endParaRPr lang="en-US" sz="120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0290E-8FC0-3049-963D-EA968B779809}" type="slidenum">
              <a:rPr lang="en-US">
                <a:latin typeface="Times New Roman" charset="0"/>
              </a:rPr>
              <a:pPr/>
              <a:t>73</a:t>
            </a:fld>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54B11E-8CD8-7846-B598-1C74FE5D5980}" type="slidenum">
              <a:rPr lang="en-US">
                <a:latin typeface="Times New Roman" charset="0"/>
              </a:rPr>
              <a:pPr/>
              <a:t>74</a:t>
            </a:fld>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450AD80-8E19-F444-BA1C-341580F640BD}" type="slidenum">
              <a:rPr lang="en-US" sz="1200">
                <a:latin typeface="Times New Roman" charset="0"/>
              </a:rPr>
              <a:pPr/>
              <a:t>6</a:t>
            </a:fld>
            <a:endParaRPr lang="en-US" sz="1200">
              <a:latin typeface="Times New Roman" charset="0"/>
            </a:endParaRPr>
          </a:p>
        </p:txBody>
      </p:sp>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476C733-D8D9-334A-87BA-0485F30FD820}" type="slidenum">
              <a:rPr lang="en-US">
                <a:latin typeface="Times New Roman" charset="0"/>
              </a:rPr>
              <a:pPr/>
              <a:t>75</a:t>
            </a:fld>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D187B7B-67D4-4F43-9D28-26EA7E7C0C26}" type="slidenum">
              <a:rPr lang="en-US">
                <a:latin typeface="Times New Roman" charset="0"/>
              </a:rPr>
              <a:pPr/>
              <a:t>76</a:t>
            </a:fld>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BCC2A8-57EC-0042-842C-7B0AD08FBA9F}" type="slidenum">
              <a:rPr lang="en-US">
                <a:latin typeface="Times New Roman" charset="0"/>
              </a:rPr>
              <a:pPr/>
              <a:t>82</a:t>
            </a:fld>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CA9E5-689F-D740-AEE4-19BDEDA0BCE9}" type="slidenum">
              <a:rPr lang="en-US">
                <a:latin typeface="Times New Roman" charset="0"/>
              </a:rPr>
              <a:pPr/>
              <a:t>90</a:t>
            </a:fld>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ChangeArrowheads="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Examiners DO NOT count words and you can go over the word limit WITHOUT penalty. However, you need to ensure that a longer response is a quality response, not poorly structured waffle. Also, there is no point adding an extra paragraph that is dull and full of errors. It’s better to concentrate on a well-structured, dense, accurate response</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7460C-DC22-AF47-B253-255ACAB9D2DB}" type="slidenum">
              <a:rPr lang="en-US">
                <a:latin typeface="Times New Roman" charset="0"/>
              </a:rPr>
              <a:pPr/>
              <a:t>92</a:t>
            </a:fld>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10511F-4640-C44E-909F-59447817E805}" type="slidenum">
              <a:rPr lang="en-US">
                <a:latin typeface="Times New Roman" charset="0"/>
              </a:rPr>
              <a:pPr/>
              <a:t>96</a:t>
            </a:fld>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ChangeArrowheads="1" noTextEdit="1"/>
          </p:cNvSpPr>
          <p:nvPr>
            <p:ph type="sldImg"/>
          </p:nvPr>
        </p:nvSpPr>
        <p:spPr>
          <a:ln/>
        </p:spPr>
      </p:sp>
      <p:sp>
        <p:nvSpPr>
          <p:cNvPr id="58370"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a typeface="MS PGothic" charset="0"/>
            </a:endParaRPr>
          </a:p>
        </p:txBody>
      </p:sp>
      <p:sp>
        <p:nvSpPr>
          <p:cNvPr id="58371"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12C885-3CEB-A74D-9C78-96C48506E59D}" type="slidenum">
              <a:rPr lang="en-US">
                <a:latin typeface="Times New Roman" charset="0"/>
              </a:rPr>
              <a:pPr/>
              <a:t>101</a:t>
            </a:fld>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ChangeArrowheads="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1">
                <a:latin typeface="Arial" charset="0"/>
                <a:ea typeface="MS PGothic" charset="0"/>
              </a:rPr>
              <a:t>Try to find 5 distinct points/ideas to include in your piece of writing</a:t>
            </a:r>
          </a:p>
          <a:p>
            <a:endParaRPr lang="en-US">
              <a:latin typeface="Times New Roman" charset="0"/>
              <a:ea typeface="MS PGothic"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8BE850A-6E8A-D344-A65C-4A131B376DF0}" type="slidenum">
              <a:rPr lang="en-US">
                <a:latin typeface="Times New Roman" charset="0"/>
              </a:rPr>
              <a:pPr/>
              <a:t>104</a:t>
            </a:fld>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ChangeArrowheads="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1">
                <a:latin typeface="Arial" charset="0"/>
                <a:ea typeface="MS PGothic" charset="0"/>
              </a:rPr>
              <a:t>Try to find 5 distinct points/ideas to include in your piece of writing</a:t>
            </a:r>
          </a:p>
          <a:p>
            <a:endParaRPr lang="en-US">
              <a:latin typeface="Times New Roman" charset="0"/>
              <a:ea typeface="MS PGothic"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D7E885-FD2F-BD4E-9C1B-9524950FB7C1}" type="slidenum">
              <a:rPr lang="en-US">
                <a:latin typeface="Times New Roman" charset="0"/>
              </a:rPr>
              <a:pPr/>
              <a:t>105</a:t>
            </a:fld>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ChangeArrowheads="1" noTextEdit="1"/>
          </p:cNvSpPr>
          <p:nvPr>
            <p:ph type="sldImg"/>
          </p:nvPr>
        </p:nvSpPr>
        <p:spPr>
          <a:ln/>
        </p:spPr>
      </p:sp>
      <p:sp>
        <p:nvSpPr>
          <p:cNvPr id="69634"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Passé composé/imparfait to give the context</a:t>
            </a:r>
          </a:p>
          <a:p>
            <a:r>
              <a:rPr lang="en-US">
                <a:latin typeface="Times New Roman" charset="0"/>
                <a:ea typeface="MS PGothic" charset="0"/>
              </a:rPr>
              <a:t>Present tense to describe current situation</a:t>
            </a:r>
          </a:p>
          <a:p>
            <a:r>
              <a:rPr lang="en-US">
                <a:latin typeface="Times New Roman" charset="0"/>
                <a:ea typeface="MS PGothic" charset="0"/>
              </a:rPr>
              <a:t>Future/conditional for recommendations, hypotheses</a:t>
            </a:r>
          </a:p>
          <a:p>
            <a:r>
              <a:rPr lang="en-US">
                <a:latin typeface="Times New Roman" charset="0"/>
                <a:ea typeface="MS PGothic" charset="0"/>
              </a:rPr>
              <a:t>Connecteurs logiques – d’abord, ensuite </a:t>
            </a:r>
          </a:p>
          <a:p>
            <a:endParaRPr lang="en-US">
              <a:latin typeface="Times New Roman" charset="0"/>
              <a:ea typeface="MS PGothic" charset="0"/>
            </a:endParaRPr>
          </a:p>
        </p:txBody>
      </p:sp>
      <p:sp>
        <p:nvSpPr>
          <p:cNvPr id="6963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EE01D01-A92B-364D-AF2F-062DD88977F9}" type="slidenum">
              <a:rPr lang="en-US">
                <a:latin typeface="Times New Roman" charset="0"/>
              </a:rPr>
              <a:pPr/>
              <a:t>109</a:t>
            </a:fld>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xfrm>
            <a:off x="1143000" y="685800"/>
            <a:ext cx="4572000" cy="3429000"/>
          </a:xfrm>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FDD0EB-2A1D-1748-8B5F-57113C97BBCE}" type="slidenum">
              <a:rPr lang="en-US" sz="1200">
                <a:latin typeface="Times New Roman" charset="0"/>
              </a:rPr>
              <a:pPr/>
              <a:t>7</a:t>
            </a:fld>
            <a:endParaRPr lang="en-US" sz="1200">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ChangeArrowheads="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B0D3FB-AE2B-2349-B4AC-7C09D50673DD}" type="slidenum">
              <a:rPr lang="en-US">
                <a:latin typeface="Times New Roman" charset="0"/>
              </a:rPr>
              <a:pPr/>
              <a:t>110</a:t>
            </a:fld>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ChangeArrowheads="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D659F61-1BF1-6949-A61C-64847BD323D4}" type="slidenum">
              <a:rPr lang="en-US">
                <a:latin typeface="Times New Roman" charset="0"/>
              </a:rPr>
              <a:pPr/>
              <a:t>112</a:t>
            </a:fld>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ChangeArrowheads="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12AB41-E008-3B42-A2F3-7E8E37F3CF87}" type="slidenum">
              <a:rPr lang="en-US">
                <a:latin typeface="Times New Roman" charset="0"/>
              </a:rPr>
              <a:pPr/>
              <a:t>114</a:t>
            </a:fld>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ChangeArrowheads="1" noTextEdit="1"/>
          </p:cNvSpPr>
          <p:nvPr>
            <p:ph type="sldImg"/>
          </p:nvPr>
        </p:nvSpPr>
        <p:spPr>
          <a:ln/>
        </p:spPr>
      </p:sp>
      <p:sp>
        <p:nvSpPr>
          <p:cNvPr id="80898"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Passé composé/imparfait to give the context</a:t>
            </a:r>
          </a:p>
          <a:p>
            <a:r>
              <a:rPr lang="en-US">
                <a:latin typeface="Times New Roman" charset="0"/>
                <a:ea typeface="MS PGothic" charset="0"/>
              </a:rPr>
              <a:t>Present tense to describe current situation</a:t>
            </a:r>
          </a:p>
          <a:p>
            <a:r>
              <a:rPr lang="en-US">
                <a:latin typeface="Times New Roman" charset="0"/>
                <a:ea typeface="MS PGothic" charset="0"/>
              </a:rPr>
              <a:t>Future/conditional for recommendations, hypotheses</a:t>
            </a:r>
          </a:p>
          <a:p>
            <a:r>
              <a:rPr lang="en-US">
                <a:latin typeface="Times New Roman" charset="0"/>
                <a:ea typeface="MS PGothic" charset="0"/>
              </a:rPr>
              <a:t>Connecteurs logiques – d’abord, ensuite – d’un côté/de l’autre côté</a:t>
            </a:r>
          </a:p>
        </p:txBody>
      </p:sp>
      <p:sp>
        <p:nvSpPr>
          <p:cNvPr id="80899"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BE189E-9624-AF48-912A-CA2F14722202}" type="slidenum">
              <a:rPr lang="en-US">
                <a:latin typeface="Times New Roman" charset="0"/>
              </a:rPr>
              <a:pPr/>
              <a:t>116</a:t>
            </a:fld>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ChangeArrowheads="1" noTextEdit="1"/>
          </p:cNvSpPr>
          <p:nvPr>
            <p:ph type="sldImg"/>
          </p:nvPr>
        </p:nvSpPr>
        <p:spPr>
          <a:xfrm>
            <a:off x="1143000" y="685800"/>
            <a:ext cx="4572000" cy="3429000"/>
          </a:xfrm>
          <a:ln/>
        </p:spPr>
      </p:sp>
      <p:sp>
        <p:nvSpPr>
          <p:cNvPr id="193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193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181BB38-E00F-F746-A6B4-A2833F17AE89}" type="slidenum">
              <a:rPr lang="en-US" sz="1200">
                <a:latin typeface="Times New Roman" charset="0"/>
              </a:rPr>
              <a:pPr/>
              <a:t>119</a:t>
            </a:fld>
            <a:endParaRPr lang="en-US" sz="1200">
              <a:latin typeface="Times New Roman" charset="0"/>
            </a:endParaRPr>
          </a:p>
        </p:txBody>
      </p:sp>
      <p:sp>
        <p:nvSpPr>
          <p:cNvPr id="19354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3541"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ChangeArrowheads="1" noTextEdit="1"/>
          </p:cNvSpPr>
          <p:nvPr>
            <p:ph type="sldImg"/>
          </p:nvPr>
        </p:nvSpPr>
        <p:spPr>
          <a:xfrm>
            <a:off x="1143000" y="685800"/>
            <a:ext cx="4572000" cy="3429000"/>
          </a:xfrm>
          <a:ln/>
        </p:spPr>
      </p:sp>
      <p:sp>
        <p:nvSpPr>
          <p:cNvPr id="195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9558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558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558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B27BA8-0483-E948-B910-5C50BCB48DCD}" type="slidenum">
              <a:rPr lang="en-US" sz="1200">
                <a:latin typeface="Times New Roman" charset="0"/>
              </a:rPr>
              <a:pPr/>
              <a:t>120</a:t>
            </a:fld>
            <a:endParaRPr lang="en-US" sz="120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ChangeArrowheads="1" noTextEdit="1"/>
          </p:cNvSpPr>
          <p:nvPr>
            <p:ph type="sldImg"/>
          </p:nvPr>
        </p:nvSpPr>
        <p:spPr>
          <a:xfrm>
            <a:off x="1143000" y="685800"/>
            <a:ext cx="4572000" cy="3429000"/>
          </a:xfrm>
          <a:ln/>
        </p:spPr>
      </p:sp>
      <p:sp>
        <p:nvSpPr>
          <p:cNvPr id="197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atin typeface="Times New Roman" charset="0"/>
                <a:ea typeface="MS PGothic" charset="0"/>
              </a:rPr>
              <a:t>Questions pp 4-5 Booklet</a:t>
            </a:r>
          </a:p>
        </p:txBody>
      </p:sp>
      <p:sp>
        <p:nvSpPr>
          <p:cNvPr id="197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DA4DEC5-2089-3A40-AD45-C21C0BBCCEA0}" type="slidenum">
              <a:rPr lang="en-US" sz="1200">
                <a:latin typeface="Times New Roman" charset="0"/>
              </a:rPr>
              <a:pPr/>
              <a:t>121</a:t>
            </a:fld>
            <a:endParaRPr lang="en-US" sz="1200">
              <a:latin typeface="Times New Roman" charset="0"/>
            </a:endParaRPr>
          </a:p>
        </p:txBody>
      </p:sp>
      <p:sp>
        <p:nvSpPr>
          <p:cNvPr id="19763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7637"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ChangeArrowheads="1" noTextEdit="1"/>
          </p:cNvSpPr>
          <p:nvPr>
            <p:ph type="sldImg"/>
          </p:nvPr>
        </p:nvSpPr>
        <p:spPr>
          <a:xfrm>
            <a:off x="1143000" y="685800"/>
            <a:ext cx="4572000" cy="3429000"/>
          </a:xfrm>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19968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968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199685"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5D51B3F-C8E1-1647-BBCD-FF0D81FE4903}" type="slidenum">
              <a:rPr lang="en-US" sz="1200">
                <a:latin typeface="Times New Roman" charset="0"/>
              </a:rPr>
              <a:pPr/>
              <a:t>122</a:t>
            </a:fld>
            <a:endParaRPr lang="en-US" sz="120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ChangeArrowheads="1" noTextEdit="1"/>
          </p:cNvSpPr>
          <p:nvPr>
            <p:ph type="sldImg"/>
          </p:nvPr>
        </p:nvSpPr>
        <p:spPr>
          <a:xfrm>
            <a:off x="1143000" y="685800"/>
            <a:ext cx="4572000" cy="3429000"/>
          </a:xfrm>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E20333F-3B59-C748-899A-949D65309333}" type="slidenum">
              <a:rPr lang="en-US" sz="1200">
                <a:latin typeface="Times New Roman" charset="0"/>
              </a:rPr>
              <a:pPr/>
              <a:t>123</a:t>
            </a:fld>
            <a:endParaRPr lang="en-US" sz="1200">
              <a:latin typeface="Times New Roman" charset="0"/>
            </a:endParaRPr>
          </a:p>
        </p:txBody>
      </p:sp>
      <p:sp>
        <p:nvSpPr>
          <p:cNvPr id="20173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1733"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ChangeArrowheads="1" noTextEdit="1"/>
          </p:cNvSpPr>
          <p:nvPr>
            <p:ph type="sldImg"/>
          </p:nvPr>
        </p:nvSpPr>
        <p:spPr>
          <a:xfrm>
            <a:off x="1143000" y="685800"/>
            <a:ext cx="4572000" cy="3429000"/>
          </a:xfrm>
          <a:ln/>
        </p:spPr>
      </p:sp>
      <p:sp>
        <p:nvSpPr>
          <p:cNvPr id="203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203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4224798-AB66-7247-BAFA-1DFF9AAD9FBE}" type="slidenum">
              <a:rPr lang="en-US" sz="1200">
                <a:latin typeface="Times New Roman" charset="0"/>
              </a:rPr>
              <a:pPr/>
              <a:t>124</a:t>
            </a:fld>
            <a:endParaRPr lang="en-US" sz="1200">
              <a:latin typeface="Times New Roman" charset="0"/>
            </a:endParaRPr>
          </a:p>
        </p:txBody>
      </p:sp>
      <p:sp>
        <p:nvSpPr>
          <p:cNvPr id="20378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3781"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BCDDCFB-94E5-8945-B925-302B76F4EC38}" type="slidenum">
              <a:rPr lang="en-US" sz="1200">
                <a:latin typeface="Times New Roman" charset="0"/>
              </a:rPr>
              <a:pPr/>
              <a:t>8</a:t>
            </a:fld>
            <a:endParaRPr lang="en-US" sz="1200">
              <a:latin typeface="Times New Roman" charset="0"/>
            </a:endParaRPr>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ChangeArrowheads="1" noTextEdit="1"/>
          </p:cNvSpPr>
          <p:nvPr>
            <p:ph type="sldImg"/>
          </p:nvPr>
        </p:nvSpPr>
        <p:spPr>
          <a:xfrm>
            <a:off x="1143000" y="685800"/>
            <a:ext cx="4572000" cy="3429000"/>
          </a:xfrm>
          <a:ln/>
        </p:spPr>
      </p:sp>
      <p:sp>
        <p:nvSpPr>
          <p:cNvPr id="205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05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DF9CA6A-684A-F749-AD6C-FA69A3054F14}" type="slidenum">
              <a:rPr lang="en-US" sz="1200">
                <a:latin typeface="Times New Roman" charset="0"/>
              </a:rPr>
              <a:pPr/>
              <a:t>125</a:t>
            </a:fld>
            <a:endParaRPr lang="en-US" sz="1200">
              <a:latin typeface="Times New Roman" charset="0"/>
            </a:endParaRPr>
          </a:p>
        </p:txBody>
      </p:sp>
      <p:sp>
        <p:nvSpPr>
          <p:cNvPr id="20582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5829"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ChangeArrowheads="1" noTextEdit="1"/>
          </p:cNvSpPr>
          <p:nvPr>
            <p:ph type="sldImg"/>
          </p:nvPr>
        </p:nvSpPr>
        <p:spPr>
          <a:xfrm>
            <a:off x="1143000" y="685800"/>
            <a:ext cx="4572000" cy="3429000"/>
          </a:xfrm>
          <a:ln/>
        </p:spPr>
      </p:sp>
      <p:sp>
        <p:nvSpPr>
          <p:cNvPr id="207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0787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787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787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A15E94A-5DC6-A84C-8B01-C85B04952671}" type="slidenum">
              <a:rPr lang="en-US" sz="1200">
                <a:latin typeface="Times New Roman" charset="0"/>
              </a:rPr>
              <a:pPr/>
              <a:t>126</a:t>
            </a:fld>
            <a:endParaRPr lang="en-US" sz="120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ChangeArrowheads="1" noTextEdit="1"/>
          </p:cNvSpPr>
          <p:nvPr>
            <p:ph type="sldImg"/>
          </p:nvPr>
        </p:nvSpPr>
        <p:spPr>
          <a:xfrm>
            <a:off x="1143000" y="685800"/>
            <a:ext cx="4572000" cy="3429000"/>
          </a:xfrm>
          <a:ln/>
        </p:spPr>
      </p:sp>
      <p:sp>
        <p:nvSpPr>
          <p:cNvPr id="209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4AFA0FA-5B52-694B-916F-CF46CBDAC54B}" type="slidenum">
              <a:rPr lang="en-US" sz="1200">
                <a:latin typeface="Times New Roman" charset="0"/>
              </a:rPr>
              <a:pPr/>
              <a:t>127</a:t>
            </a:fld>
            <a:endParaRPr lang="en-US" sz="1200">
              <a:latin typeface="Times New Roman" charset="0"/>
            </a:endParaRPr>
          </a:p>
        </p:txBody>
      </p:sp>
      <p:sp>
        <p:nvSpPr>
          <p:cNvPr id="20992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09925"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ChangeArrowheads="1" noTextEdit="1"/>
          </p:cNvSpPr>
          <p:nvPr>
            <p:ph type="sldImg"/>
          </p:nvPr>
        </p:nvSpPr>
        <p:spPr>
          <a:xfrm>
            <a:off x="1143000" y="685800"/>
            <a:ext cx="4572000" cy="3429000"/>
          </a:xfrm>
          <a:ln/>
        </p:spPr>
      </p:sp>
      <p:sp>
        <p:nvSpPr>
          <p:cNvPr id="211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11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ACCACD-661F-D242-B6C4-0358045C65EE}" type="slidenum">
              <a:rPr lang="en-US" sz="1200">
                <a:latin typeface="Times New Roman" charset="0"/>
              </a:rPr>
              <a:pPr/>
              <a:t>128</a:t>
            </a:fld>
            <a:endParaRPr lang="en-US" sz="1200">
              <a:latin typeface="Times New Roman" charset="0"/>
            </a:endParaRPr>
          </a:p>
        </p:txBody>
      </p:sp>
      <p:sp>
        <p:nvSpPr>
          <p:cNvPr id="2119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119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ChangeArrowheads="1" noTextEdit="1"/>
          </p:cNvSpPr>
          <p:nvPr>
            <p:ph type="sldImg"/>
          </p:nvPr>
        </p:nvSpPr>
        <p:spPr>
          <a:xfrm>
            <a:off x="1143000" y="685800"/>
            <a:ext cx="4572000" cy="3429000"/>
          </a:xfrm>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DA1038-FAAB-8B45-97B4-7BFC7667C988}" type="slidenum">
              <a:rPr lang="en-US" sz="1200">
                <a:latin typeface="Times New Roman" charset="0"/>
              </a:rPr>
              <a:pPr/>
              <a:t>129</a:t>
            </a:fld>
            <a:endParaRPr lang="en-US" sz="1200">
              <a:latin typeface="Times New Roman" charset="0"/>
            </a:endParaRPr>
          </a:p>
        </p:txBody>
      </p:sp>
      <p:sp>
        <p:nvSpPr>
          <p:cNvPr id="2140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140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ChangeArrowheads="1" noTextEdit="1"/>
          </p:cNvSpPr>
          <p:nvPr>
            <p:ph type="sldImg"/>
          </p:nvPr>
        </p:nvSpPr>
        <p:spPr>
          <a:xfrm>
            <a:off x="1143000" y="685800"/>
            <a:ext cx="4572000" cy="3429000"/>
          </a:xfrm>
          <a:ln/>
        </p:spPr>
      </p:sp>
      <p:sp>
        <p:nvSpPr>
          <p:cNvPr id="216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216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E4AD05E-9408-3640-AB0B-947E40275A56}" type="slidenum">
              <a:rPr lang="en-US" sz="1200">
                <a:latin typeface="Times New Roman" charset="0"/>
              </a:rPr>
              <a:pPr/>
              <a:t>130</a:t>
            </a:fld>
            <a:endParaRPr lang="en-US" sz="1200">
              <a:latin typeface="Times New Roman" charset="0"/>
            </a:endParaRPr>
          </a:p>
        </p:txBody>
      </p:sp>
      <p:sp>
        <p:nvSpPr>
          <p:cNvPr id="21606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16069"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ChangeArrowheads="1" noTextEdit="1"/>
          </p:cNvSpPr>
          <p:nvPr>
            <p:ph type="sldImg"/>
          </p:nvPr>
        </p:nvSpPr>
        <p:spPr>
          <a:xfrm>
            <a:off x="1143000" y="685800"/>
            <a:ext cx="4572000" cy="3429000"/>
          </a:xfrm>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386805-9843-2745-9FA8-8FECF45FCBC7}" type="slidenum">
              <a:rPr lang="en-US" sz="1200">
                <a:latin typeface="Times New Roman" charset="0"/>
              </a:rPr>
              <a:pPr/>
              <a:t>131</a:t>
            </a:fld>
            <a:endParaRPr lang="en-US" sz="1200">
              <a:latin typeface="Times New Roman" charset="0"/>
            </a:endParaRPr>
          </a:p>
        </p:txBody>
      </p:sp>
      <p:sp>
        <p:nvSpPr>
          <p:cNvPr id="21811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18117"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ChangeArrowheads="1" noTextEdit="1"/>
          </p:cNvSpPr>
          <p:nvPr>
            <p:ph type="sldImg"/>
          </p:nvPr>
        </p:nvSpPr>
        <p:spPr>
          <a:xfrm>
            <a:off x="1143000" y="685800"/>
            <a:ext cx="4572000" cy="3429000"/>
          </a:xfrm>
          <a:ln/>
        </p:spPr>
      </p:sp>
      <p:sp>
        <p:nvSpPr>
          <p:cNvPr id="220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2016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2016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20165"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FF8D4F3-4607-614C-B3BD-1001EAF8912A}" type="slidenum">
              <a:rPr lang="en-US" sz="1200">
                <a:latin typeface="Times New Roman" charset="0"/>
              </a:rPr>
              <a:pPr/>
              <a:t>132</a:t>
            </a:fld>
            <a:endParaRPr lang="en-US" sz="1200">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ChangeArrowheads="1" noTextEdit="1"/>
          </p:cNvSpPr>
          <p:nvPr>
            <p:ph type="sldImg"/>
          </p:nvPr>
        </p:nvSpPr>
        <p:spPr>
          <a:xfrm>
            <a:off x="1143000" y="685800"/>
            <a:ext cx="4572000" cy="3429000"/>
          </a:xfrm>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atin typeface="Times New Roman" charset="0"/>
              <a:ea typeface="MS PGothic" charset="0"/>
            </a:endParaRPr>
          </a:p>
        </p:txBody>
      </p:sp>
      <p:sp>
        <p:nvSpPr>
          <p:cNvPr id="2232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2323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
        <p:nvSpPr>
          <p:cNvPr id="22323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A766791-941D-3D43-851F-B951912B6688}" type="slidenum">
              <a:rPr lang="en-US" sz="1200">
                <a:latin typeface="Times New Roman" charset="0"/>
              </a:rPr>
              <a:pPr/>
              <a:t>135</a:t>
            </a:fld>
            <a:endParaRPr lang="en-US"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32A1094-01BC-0845-8E6F-37E9B073F918}" type="slidenum">
              <a:rPr lang="en-US" sz="1200">
                <a:latin typeface="Times New Roman" charset="0"/>
              </a:rPr>
              <a:pPr/>
              <a:t>9</a:t>
            </a:fld>
            <a:endParaRPr lang="en-US" sz="1200">
              <a:latin typeface="Times New Roman" charset="0"/>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a:xfrm>
            <a:off x="1143000" y="685800"/>
            <a:ext cx="4572000" cy="3429000"/>
          </a:xfrm>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AA0B30-955E-494B-BC15-3784C0D8BA9B}" type="slidenum">
              <a:rPr lang="en-GB" sz="1200">
                <a:latin typeface="Times New Roman" charset="0"/>
              </a:rPr>
              <a:pPr/>
              <a:t>10</a:t>
            </a:fld>
            <a:endParaRPr lang="en-GB"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2" y="2492377"/>
            <a:ext cx="6762749" cy="1470025"/>
          </a:xfrm>
        </p:spPr>
        <p:txBody>
          <a:bodyPr/>
          <a:lstStyle>
            <a:lvl1pPr algn="r">
              <a:defRPr sz="4400"/>
            </a:lvl1pPr>
          </a:lstStyle>
          <a:p>
            <a:r>
              <a:rPr lang="en-AU" smtClean="0"/>
              <a:t>Click to edit Master title style</a:t>
            </a:r>
            <a:endParaRPr/>
          </a:p>
        </p:txBody>
      </p:sp>
      <p:sp>
        <p:nvSpPr>
          <p:cNvPr id="3" name="Subtitle 2"/>
          <p:cNvSpPr>
            <a:spLocks noGrp="1"/>
          </p:cNvSpPr>
          <p:nvPr>
            <p:ph type="subTitle" idx="1"/>
          </p:nvPr>
        </p:nvSpPr>
        <p:spPr>
          <a:xfrm>
            <a:off x="1600203" y="3966883"/>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4BE68BF9-B4D0-DD4D-9778-A2E74420D830}" type="datetimeFigureOut">
              <a:rPr lang="en-US" smtClean="0"/>
              <a:t>28/8/19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4BE68BF9-B4D0-DD4D-9778-A2E74420D830}" type="datetimeFigureOut">
              <a:rPr lang="en-US" smtClean="0"/>
              <a:t>28/8/19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49"/>
            <a:ext cx="3657600" cy="1162051"/>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693023" y="739589"/>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779464" y="1816101"/>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9"/>
          </a:xfrm>
        </p:spPr>
        <p:txBody>
          <a:bodyPr anchor="b"/>
          <a:lstStyle>
            <a:lvl1pPr algn="l">
              <a:defRPr sz="3600" b="0"/>
            </a:lvl1pPr>
          </a:lstStyle>
          <a:p>
            <a:r>
              <a:rPr lang="en-AU" smtClean="0"/>
              <a:t>Click to edit Master title style</a:t>
            </a:r>
            <a:endParaRPr/>
          </a:p>
        </p:txBody>
      </p:sp>
      <p:sp>
        <p:nvSpPr>
          <p:cNvPr id="4" name="Text Placeholder 3"/>
          <p:cNvSpPr>
            <a:spLocks noGrp="1"/>
          </p:cNvSpPr>
          <p:nvPr>
            <p:ph type="body" sz="half" idx="2"/>
          </p:nvPr>
        </p:nvSpPr>
        <p:spPr>
          <a:xfrm>
            <a:off x="3886126"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86126" y="6288742"/>
            <a:ext cx="1887537" cy="365125"/>
          </a:xfrm>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a:xfrm>
            <a:off x="5867401" y="6288742"/>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
        <p:nvSpPr>
          <p:cNvPr id="3" name="Picture Placeholder 2"/>
          <p:cNvSpPr>
            <a:spLocks noGrp="1"/>
          </p:cNvSpPr>
          <p:nvPr>
            <p:ph type="pic" idx="1"/>
          </p:nvPr>
        </p:nvSpPr>
        <p:spPr>
          <a:xfrm flipH="1">
            <a:off x="188255"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9"/>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2" y="6288742"/>
            <a:ext cx="1865125" cy="365125"/>
          </a:xfrm>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a:xfrm>
            <a:off x="3325815" y="6288742"/>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40" y="3778624"/>
            <a:ext cx="7560515" cy="1102659"/>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871584" y="762000"/>
            <a:ext cx="7427726" cy="2989731"/>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808036" y="4827494"/>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2" y="6288742"/>
            <a:ext cx="1865125" cy="365125"/>
          </a:xfrm>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a:xfrm>
            <a:off x="3325815" y="6288742"/>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4BE68BF9-B4D0-DD4D-9778-A2E74420D830}" type="datetimeFigureOut">
              <a:rPr lang="en-US" smtClean="0"/>
              <a:t>28/8/19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8" y="779463"/>
            <a:ext cx="1358153" cy="526891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4" y="779466"/>
            <a:ext cx="6170613" cy="5268911"/>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4BE68BF9-B4D0-DD4D-9778-A2E74420D830}" type="datetimeFigureOut">
              <a:rPr lang="en-US" smtClean="0"/>
              <a:t>28/8/19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9" y="228600"/>
            <a:ext cx="8015287" cy="9144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5F2A5F9-0246-D545-A18A-AD282DDD6481}" type="slidenum">
              <a:rPr lang="en-US"/>
              <a:pPr>
                <a:defRPr/>
              </a:pPr>
              <a:t>‹#›</a:t>
            </a:fld>
            <a:endParaRPr lang="en-US"/>
          </a:p>
        </p:txBody>
      </p:sp>
    </p:spTree>
    <p:extLst>
      <p:ext uri="{BB962C8B-B14F-4D97-AF65-F5344CB8AC3E}">
        <p14:creationId xmlns:p14="http://schemas.microsoft.com/office/powerpoint/2010/main" val="177408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5269" y="228600"/>
            <a:ext cx="8015287" cy="914400"/>
          </a:xfr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09600" y="1600200"/>
            <a:ext cx="3886200" cy="4419600"/>
          </a:xfrm>
        </p:spPr>
        <p:txBody>
          <a:bodyPr rtlCol="0">
            <a:normAutofit/>
          </a:bodyPr>
          <a:lstStyle/>
          <a:p>
            <a:pPr lvl="0"/>
            <a:endParaRPr lang="en-AU" noProof="0"/>
          </a:p>
        </p:txBody>
      </p:sp>
      <p:sp>
        <p:nvSpPr>
          <p:cNvPr id="4" name="Text Placeholder 3"/>
          <p:cNvSpPr>
            <a:spLocks noGrp="1"/>
          </p:cNvSpPr>
          <p:nvPr>
            <p:ph type="body"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148C715-88B9-834E-BC52-95C633D2888B}" type="slidenum">
              <a:rPr lang="en-US"/>
              <a:pPr>
                <a:defRPr/>
              </a:pPr>
              <a:t>‹#›</a:t>
            </a:fld>
            <a:endParaRPr lang="en-US"/>
          </a:p>
        </p:txBody>
      </p:sp>
    </p:spTree>
    <p:extLst>
      <p:ext uri="{BB962C8B-B14F-4D97-AF65-F5344CB8AC3E}">
        <p14:creationId xmlns:p14="http://schemas.microsoft.com/office/powerpoint/2010/main" val="199356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4BE68BF9-B4D0-DD4D-9778-A2E74420D830}" type="datetimeFigureOut">
              <a:rPr lang="en-US" smtClean="0"/>
              <a:t>28/8/19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5" y="2591361"/>
            <a:ext cx="7583487" cy="1362075"/>
          </a:xfrm>
        </p:spPr>
        <p:txBody>
          <a:bodyPr anchor="b" anchorCtr="0">
            <a:noAutofit/>
          </a:bodyPr>
          <a:lstStyle>
            <a:lvl1pPr algn="l">
              <a:defRPr sz="4400" b="1"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779465" y="3950355"/>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BE68BF9-B4D0-DD4D-9778-A2E74420D830}" type="datetimeFigureOut">
              <a:rPr lang="en-US" smtClean="0"/>
              <a:t>28/8/19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5" y="381001"/>
            <a:ext cx="7583487" cy="1044388"/>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0"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4BE68BF9-B4D0-DD4D-9778-A2E74420D830}" type="datetimeFigureOut">
              <a:rPr lang="en-US" smtClean="0"/>
              <a:t>28/8/19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77111-F1A8-314C-8A61-04AEA8AB3CCA}" type="slidenum">
              <a:rPr lang="en-US" smtClean="0"/>
              <a:t>‹#›</a:t>
            </a:fld>
            <a:endParaRPr lang="en-US"/>
          </a:p>
        </p:txBody>
      </p:sp>
      <p:cxnSp>
        <p:nvCxnSpPr>
          <p:cNvPr id="12" name="Straight Connector 11"/>
          <p:cNvCxnSpPr/>
          <p:nvPr/>
        </p:nvCxnSpPr>
        <p:spPr>
          <a:xfrm>
            <a:off x="874061" y="2286001"/>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1"/>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1" y="2286001"/>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1"/>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4BE68BF9-B4D0-DD4D-9778-A2E74420D830}" type="datetimeFigureOut">
              <a:rPr lang="en-US" smtClean="0"/>
              <a:t>28/8/19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77111-F1A8-314C-8A61-04AEA8AB3CC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4BE68BF9-B4D0-DD4D-9778-A2E74420D830}" type="datetimeFigureOut">
              <a:rPr lang="en-US" smtClean="0"/>
              <a:t>28/8/19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77111-F1A8-314C-8A61-04AEA8AB3C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9" y="189708"/>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5" y="381001"/>
            <a:ext cx="7583487" cy="1044388"/>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779465" y="1828800"/>
            <a:ext cx="7583487" cy="4208931"/>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381002" y="6288742"/>
            <a:ext cx="1887537" cy="365125"/>
          </a:xfrm>
          <a:prstGeom prst="rect">
            <a:avLst/>
          </a:prstGeom>
        </p:spPr>
        <p:txBody>
          <a:bodyPr vert="horz" lIns="91440" tIns="45720" rIns="91440" bIns="45720" rtlCol="0" anchor="ctr"/>
          <a:lstStyle>
            <a:lvl1pPr algn="l">
              <a:defRPr sz="1200">
                <a:solidFill>
                  <a:schemeClr val="bg2"/>
                </a:solidFill>
              </a:defRPr>
            </a:lvl1pPr>
          </a:lstStyle>
          <a:p>
            <a:fld id="{4BE68BF9-B4D0-DD4D-9778-A2E74420D830}" type="datetimeFigureOut">
              <a:rPr lang="en-US" smtClean="0"/>
              <a:t>28/8/19</a:t>
            </a:fld>
            <a:endParaRPr lang="en-US"/>
          </a:p>
        </p:txBody>
      </p:sp>
      <p:sp>
        <p:nvSpPr>
          <p:cNvPr id="5" name="Footer Placeholder 4"/>
          <p:cNvSpPr>
            <a:spLocks noGrp="1"/>
          </p:cNvSpPr>
          <p:nvPr>
            <p:ph type="ftr" sz="quarter" idx="3"/>
          </p:nvPr>
        </p:nvSpPr>
        <p:spPr>
          <a:xfrm>
            <a:off x="3304615" y="6288742"/>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3" y="219636"/>
            <a:ext cx="493059" cy="365125"/>
          </a:xfrm>
          <a:prstGeom prst="rect">
            <a:avLst/>
          </a:prstGeom>
        </p:spPr>
        <p:txBody>
          <a:bodyPr vert="horz" lIns="91440" tIns="45720" rIns="91440" bIns="45720" rtlCol="0" anchor="ctr"/>
          <a:lstStyle>
            <a:lvl1pPr algn="r">
              <a:defRPr sz="1200">
                <a:solidFill>
                  <a:schemeClr val="tx2"/>
                </a:solidFill>
              </a:defRPr>
            </a:lvl1pPr>
          </a:lstStyle>
          <a:p>
            <a:fld id="{07377111-F1A8-314C-8A61-04AEA8AB3C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customXml" Target="../ink/ink2.xml"/><Relationship Id="rId5" Type="http://schemas.openxmlformats.org/officeDocument/2006/relationships/image" Target="../media/image21.png"/><Relationship Id="rId6" Type="http://schemas.openxmlformats.org/officeDocument/2006/relationships/customXml" Target="../ink/ink3.xml"/><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customXml" Target="../ink/ink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vcaa.vic.edu.au/vce/studies/lote/french"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image" Target="../media/image1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323853" y="355600"/>
            <a:ext cx="8569325" cy="1441451"/>
          </a:xfrm>
        </p:spPr>
        <p:txBody>
          <a:bodyPr>
            <a:normAutofit/>
          </a:bodyPr>
          <a:lstStyle/>
          <a:p>
            <a:pPr algn="ctr" eaLnBrk="1" hangingPunct="1"/>
            <a:r>
              <a:rPr lang="en-US" sz="6000" b="1">
                <a:latin typeface="Arial" charset="0"/>
                <a:ea typeface="MS PGothic" charset="0"/>
              </a:rPr>
              <a:t>La matinée du français</a:t>
            </a:r>
          </a:p>
        </p:txBody>
      </p:sp>
      <p:sp>
        <p:nvSpPr>
          <p:cNvPr id="22530" name="Rectangle 3"/>
          <p:cNvSpPr>
            <a:spLocks noGrp="1"/>
          </p:cNvSpPr>
          <p:nvPr>
            <p:ph type="body" sz="half" idx="1"/>
          </p:nvPr>
        </p:nvSpPr>
        <p:spPr>
          <a:xfrm>
            <a:off x="395288" y="1989668"/>
            <a:ext cx="5511800" cy="4497917"/>
          </a:xfrm>
        </p:spPr>
        <p:txBody>
          <a:bodyPr/>
          <a:lstStyle/>
          <a:p>
            <a:pPr algn="ctr" eaLnBrk="1" hangingPunct="1">
              <a:lnSpc>
                <a:spcPct val="90000"/>
              </a:lnSpc>
              <a:buFont typeface="Wingdings" charset="0"/>
              <a:buNone/>
            </a:pPr>
            <a:r>
              <a:rPr lang="en-US" sz="3600" b="1">
                <a:latin typeface="Arial" charset="0"/>
                <a:ea typeface="MS PGothic" charset="0"/>
              </a:rPr>
              <a:t>Association of </a:t>
            </a:r>
          </a:p>
          <a:p>
            <a:pPr algn="ctr" eaLnBrk="1" hangingPunct="1">
              <a:lnSpc>
                <a:spcPct val="90000"/>
              </a:lnSpc>
              <a:buFont typeface="Wingdings" charset="0"/>
              <a:buNone/>
            </a:pPr>
            <a:r>
              <a:rPr lang="en-US" sz="3600" b="1">
                <a:latin typeface="Arial" charset="0"/>
                <a:ea typeface="MS PGothic" charset="0"/>
              </a:rPr>
              <a:t>French Teachers </a:t>
            </a:r>
          </a:p>
          <a:p>
            <a:pPr algn="ctr" eaLnBrk="1" hangingPunct="1">
              <a:lnSpc>
                <a:spcPct val="90000"/>
              </a:lnSpc>
              <a:buFont typeface="Wingdings" charset="0"/>
              <a:buNone/>
            </a:pPr>
            <a:r>
              <a:rPr lang="en-US" sz="3600" b="1">
                <a:latin typeface="Arial" charset="0"/>
                <a:ea typeface="MS PGothic" charset="0"/>
              </a:rPr>
              <a:t>in Victoria</a:t>
            </a:r>
          </a:p>
          <a:p>
            <a:pPr algn="ctr" eaLnBrk="1" hangingPunct="1">
              <a:lnSpc>
                <a:spcPct val="90000"/>
              </a:lnSpc>
              <a:buFont typeface="Wingdings" charset="0"/>
              <a:buNone/>
            </a:pPr>
            <a:endParaRPr lang="en-US" sz="700" b="1">
              <a:latin typeface="Arial" charset="0"/>
              <a:ea typeface="MS PGothic" charset="0"/>
            </a:endParaRPr>
          </a:p>
          <a:p>
            <a:pPr algn="ctr" eaLnBrk="1" hangingPunct="1">
              <a:lnSpc>
                <a:spcPct val="90000"/>
              </a:lnSpc>
              <a:buFont typeface="Wingdings" charset="0"/>
              <a:buNone/>
            </a:pPr>
            <a:r>
              <a:rPr lang="en-US" sz="2800" b="1">
                <a:latin typeface="Arial" charset="0"/>
                <a:ea typeface="MS PGothic" charset="0"/>
              </a:rPr>
              <a:t>Le 25 août 2019, MCEC</a:t>
            </a: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l="19516" t="16394" r="24355" b="42416"/>
          <a:stretch>
            <a:fillRect/>
          </a:stretch>
        </p:blipFill>
        <p:spPr bwMode="auto">
          <a:xfrm>
            <a:off x="6011863" y="2084918"/>
            <a:ext cx="2417762" cy="254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1371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ubtitle 2"/>
          <p:cNvSpPr>
            <a:spLocks noGrp="1"/>
          </p:cNvSpPr>
          <p:nvPr>
            <p:ph type="subTitle" idx="1"/>
          </p:nvPr>
        </p:nvSpPr>
        <p:spPr>
          <a:xfrm>
            <a:off x="468316" y="2133600"/>
            <a:ext cx="8207375" cy="1676400"/>
          </a:xfrm>
        </p:spPr>
        <p:txBody>
          <a:bodyPr/>
          <a:lstStyle/>
          <a:p>
            <a:pPr algn="ctr"/>
            <a:r>
              <a:rPr lang="en-AU" sz="4400" b="1">
                <a:latin typeface="Trebuchet MS" charset="0"/>
                <a:ea typeface="MS PGothic" charset="0"/>
              </a:rPr>
              <a:t>Les conseils d’un élève</a:t>
            </a:r>
            <a:endParaRPr lang="en-GB" sz="3200">
              <a:latin typeface="Trebuchet MS" charset="0"/>
              <a:ea typeface="MS PGothic" charset="0"/>
            </a:endParaRPr>
          </a:p>
        </p:txBody>
      </p:sp>
      <p:sp>
        <p:nvSpPr>
          <p:cNvPr id="4" name="Subtitle 2">
            <a:extLst>
              <a:ext uri="{FF2B5EF4-FFF2-40B4-BE49-F238E27FC236}"/>
            </a:extLst>
          </p:cNvPr>
          <p:cNvSpPr txBox="1">
            <a:spLocks/>
          </p:cNvSpPr>
          <p:nvPr/>
        </p:nvSpPr>
        <p:spPr>
          <a:xfrm>
            <a:off x="1187453" y="3429002"/>
            <a:ext cx="6697663" cy="1629833"/>
          </a:xfrm>
          <a:prstGeom prst="rect">
            <a:avLst/>
          </a:prstGeom>
        </p:spPr>
        <p:txBody>
          <a:bodyPr lIns="68580" tIns="34290" rIns="68580" bIns="34290">
            <a:normAutofit/>
          </a:bodyPr>
          <a:lstStyle>
            <a:lvl1pPr marL="571500" indent="-571500">
              <a:defRPr sz="2200">
                <a:solidFill>
                  <a:schemeClr val="bg1"/>
                </a:solidFill>
                <a:latin typeface="Trebuchet MS" charset="0"/>
                <a:ea typeface="MS PGothic" charset="0"/>
                <a:cs typeface="MS PGothic" charset="0"/>
              </a:defRPr>
            </a:lvl1pPr>
            <a:lvl2pPr marL="457200">
              <a:defRPr sz="2000">
                <a:solidFill>
                  <a:schemeClr val="bg1"/>
                </a:solidFill>
                <a:latin typeface="Trebuchet MS" charset="0"/>
                <a:ea typeface="MS PGothic" charset="0"/>
                <a:cs typeface="MS PGothic" charset="0"/>
              </a:defRPr>
            </a:lvl2pPr>
            <a:lvl3pPr marL="914400">
              <a:defRPr>
                <a:solidFill>
                  <a:schemeClr val="bg1"/>
                </a:solidFill>
                <a:latin typeface="Trebuchet MS" charset="0"/>
                <a:ea typeface="MS PGothic" charset="0"/>
                <a:cs typeface="MS PGothic" charset="0"/>
              </a:defRPr>
            </a:lvl3pPr>
            <a:lvl4pPr marL="1371600">
              <a:defRPr>
                <a:solidFill>
                  <a:schemeClr val="bg1"/>
                </a:solidFill>
                <a:latin typeface="Trebuchet MS" charset="0"/>
                <a:ea typeface="MS PGothic" charset="0"/>
                <a:cs typeface="MS PGothic" charset="0"/>
              </a:defRPr>
            </a:lvl4pPr>
            <a:lvl5pPr marL="1828800">
              <a:defRPr>
                <a:solidFill>
                  <a:schemeClr val="bg1"/>
                </a:solidFill>
                <a:latin typeface="Trebuchet MS" charset="0"/>
                <a:ea typeface="MS PGothic" charset="0"/>
                <a:cs typeface="MS PGothic" charset="0"/>
              </a:defRPr>
            </a:lvl5pPr>
            <a:lvl6pPr marL="2286000"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6pPr>
            <a:lvl7pPr marL="2743200"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7pPr>
            <a:lvl8pPr marL="3200400"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8pPr>
            <a:lvl9pPr marL="3657600"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9pPr>
          </a:lstStyle>
          <a:p>
            <a:pPr algn="ctr" eaLnBrk="1" hangingPunct="1">
              <a:spcBef>
                <a:spcPct val="20000"/>
              </a:spcBef>
              <a:buClr>
                <a:schemeClr val="accent1"/>
              </a:buClr>
              <a:buFont typeface="Arial" charset="0"/>
              <a:buChar char="•"/>
              <a:defRPr/>
            </a:pPr>
            <a:r>
              <a:rPr lang="en-AU" sz="4400" b="1">
                <a:effectLst>
                  <a:outerShdw blurRad="38100" dist="38100" dir="2700000" algn="tl">
                    <a:srgbClr val="DDDDDD"/>
                  </a:outerShdw>
                </a:effectLst>
              </a:rPr>
              <a:t>Avec Anand Bharadwaj</a:t>
            </a:r>
          </a:p>
          <a:p>
            <a:pPr algn="ctr" eaLnBrk="1" hangingPunct="1">
              <a:spcBef>
                <a:spcPct val="20000"/>
              </a:spcBef>
              <a:buClr>
                <a:schemeClr val="accent1"/>
              </a:buClr>
              <a:buFont typeface="Wingdings" charset="0"/>
              <a:buNone/>
              <a:defRPr/>
            </a:pPr>
            <a:endParaRPr lang="en-GB" sz="2400">
              <a:solidFill>
                <a:schemeClr val="tx1"/>
              </a:solidFill>
              <a:effectLst>
                <a:outerShdw blurRad="38100" dist="38100" dir="2700000" algn="tl">
                  <a:srgbClr val="DDDDDD"/>
                </a:outerShdw>
              </a:effectLst>
            </a:endParaRPr>
          </a:p>
        </p:txBody>
      </p:sp>
    </p:spTree>
    <p:extLst>
      <p:ext uri="{BB962C8B-B14F-4D97-AF65-F5344CB8AC3E}">
        <p14:creationId xmlns:p14="http://schemas.microsoft.com/office/powerpoint/2010/main" val="37242519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626272" y="1809085"/>
            <a:ext cx="7546178" cy="4691199"/>
          </a:xfrm>
        </p:spPr>
        <p:txBody>
          <a:bodyPr/>
          <a:lstStyle/>
          <a:p>
            <a:pPr eaLnBrk="1" hangingPunct="1"/>
            <a:r>
              <a:rPr lang="en-US" sz="2400" dirty="0">
                <a:latin typeface="Arial" charset="0"/>
                <a:ea typeface="MS PGothic" charset="0"/>
              </a:rPr>
              <a:t>Choose your question </a:t>
            </a:r>
            <a:r>
              <a:rPr lang="en-US" sz="2400" b="1" dirty="0">
                <a:latin typeface="Arial" charset="0"/>
                <a:ea typeface="MS PGothic" charset="0"/>
              </a:rPr>
              <a:t>carefully</a:t>
            </a:r>
          </a:p>
          <a:p>
            <a:pPr eaLnBrk="1" hangingPunct="1"/>
            <a:r>
              <a:rPr lang="en-US" sz="2400" dirty="0">
                <a:latin typeface="Arial" charset="0"/>
                <a:ea typeface="MS PGothic" charset="0"/>
              </a:rPr>
              <a:t>Don</a:t>
            </a:r>
            <a:r>
              <a:rPr lang="en-AU" sz="2400" dirty="0">
                <a:latin typeface="Arial" charset="0"/>
                <a:ea typeface="MS PGothic" charset="0"/>
              </a:rPr>
              <a:t>’</a:t>
            </a:r>
            <a:r>
              <a:rPr lang="en-US" altLang="ja-JP" sz="2400" dirty="0">
                <a:latin typeface="Arial" charset="0"/>
                <a:ea typeface="MS PGothic" charset="0"/>
              </a:rPr>
              <a:t>t just go for the shortest question</a:t>
            </a:r>
          </a:p>
          <a:p>
            <a:pPr eaLnBrk="1" hangingPunct="1"/>
            <a:r>
              <a:rPr lang="en-US" sz="2400" dirty="0">
                <a:latin typeface="Arial" charset="0"/>
                <a:ea typeface="MS PGothic" charset="0"/>
              </a:rPr>
              <a:t>Complicated looking topics are often really structured, and thus easy to plan for</a:t>
            </a:r>
            <a:endParaRPr lang="en-AU" sz="2400" dirty="0">
              <a:latin typeface="Arial" charset="0"/>
              <a:ea typeface="MS PGothic" charset="0"/>
            </a:endParaRPr>
          </a:p>
          <a:p>
            <a:pPr eaLnBrk="1" hangingPunct="1"/>
            <a:r>
              <a:rPr lang="en-US" sz="2400" dirty="0">
                <a:latin typeface="Arial" charset="0"/>
                <a:ea typeface="MS PGothic" charset="0"/>
              </a:rPr>
              <a:t>Make sure you can master all the elements required by the content, the kind of writing AND the text type</a:t>
            </a:r>
            <a:endParaRPr lang="en-AU" sz="2400" dirty="0">
              <a:latin typeface="Arial" charset="0"/>
              <a:ea typeface="MS PGothic" charset="0"/>
            </a:endParaRPr>
          </a:p>
          <a:p>
            <a:pPr marL="342900" lvl="1" indent="-342900" eaLnBrk="1" hangingPunct="1">
              <a:buClr>
                <a:schemeClr val="hlink"/>
              </a:buClr>
              <a:buSzPct val="80000"/>
            </a:pPr>
            <a:endParaRPr lang="en-US" sz="1800" dirty="0">
              <a:latin typeface="Arial" charset="0"/>
              <a:ea typeface="MS PGothic" charset="0"/>
            </a:endParaRPr>
          </a:p>
        </p:txBody>
      </p:sp>
    </p:spTree>
    <p:extLst>
      <p:ext uri="{BB962C8B-B14F-4D97-AF65-F5344CB8AC3E}">
        <p14:creationId xmlns:p14="http://schemas.microsoft.com/office/powerpoint/2010/main" val="2717452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282576" y="1892300"/>
            <a:ext cx="8112125" cy="4207933"/>
          </a:xfrm>
        </p:spPr>
        <p:txBody>
          <a:bodyPr/>
          <a:lstStyle/>
          <a:p>
            <a:pPr eaLnBrk="1" hangingPunct="1"/>
            <a:r>
              <a:rPr lang="en-US" sz="2800">
                <a:latin typeface="Arial" charset="0"/>
                <a:ea typeface="MS PGothic" charset="0"/>
              </a:rPr>
              <a:t>Make sure you know whether you need to be subjective or objective [persuasive vs informative]</a:t>
            </a:r>
          </a:p>
          <a:p>
            <a:pPr eaLnBrk="1" hangingPunct="1"/>
            <a:r>
              <a:rPr lang="en-US" sz="2800">
                <a:latin typeface="Arial" charset="0"/>
                <a:ea typeface="MS PGothic" charset="0"/>
              </a:rPr>
              <a:t>If you can’</a:t>
            </a:r>
            <a:r>
              <a:rPr lang="en-US" altLang="ja-JP" sz="2800">
                <a:latin typeface="Arial" charset="0"/>
                <a:ea typeface="MS PGothic" charset="0"/>
              </a:rPr>
              <a:t>t work out what style/text type the question requires choose another question</a:t>
            </a:r>
            <a:endParaRPr lang="en-US" sz="2800">
              <a:latin typeface="Arial" charset="0"/>
              <a:ea typeface="MS PGothic" charset="0"/>
            </a:endParaRPr>
          </a:p>
        </p:txBody>
      </p:sp>
    </p:spTree>
    <p:extLst>
      <p:ext uri="{BB962C8B-B14F-4D97-AF65-F5344CB8AC3E}">
        <p14:creationId xmlns:p14="http://schemas.microsoft.com/office/powerpoint/2010/main" val="3056335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p:cNvSpPr>
          <p:nvPr>
            <p:ph idx="1"/>
          </p:nvPr>
        </p:nvSpPr>
        <p:spPr>
          <a:xfrm>
            <a:off x="323851" y="357717"/>
            <a:ext cx="8569325" cy="5952067"/>
          </a:xfrm>
        </p:spPr>
        <p:txBody>
          <a:bodyPr/>
          <a:lstStyle/>
          <a:p>
            <a:pPr marL="0" indent="0">
              <a:buFont typeface="Wingdings 2" charset="0"/>
              <a:buNone/>
            </a:pPr>
            <a:r>
              <a:rPr lang="fr-FR" sz="2800" b="1" dirty="0">
                <a:latin typeface="Arial" charset="0"/>
                <a:ea typeface="MS PGothic" charset="0"/>
                <a:cs typeface="Arial" charset="0"/>
              </a:rPr>
              <a:t>Question 6 </a:t>
            </a:r>
            <a:r>
              <a:rPr lang="fr-FR" sz="2800" dirty="0">
                <a:latin typeface="Arial" charset="0"/>
                <a:ea typeface="MS PGothic" charset="0"/>
                <a:cs typeface="Arial" charset="0"/>
              </a:rPr>
              <a:t>(</a:t>
            </a:r>
            <a:r>
              <a:rPr lang="en-AU" sz="2800" dirty="0">
                <a:latin typeface="Arial" charset="0"/>
                <a:ea typeface="MS PGothic" charset="0"/>
                <a:cs typeface="Arial" charset="0"/>
              </a:rPr>
              <a:t>Evaluative / Article</a:t>
            </a:r>
            <a:r>
              <a:rPr lang="fr-FR" sz="2800" dirty="0">
                <a:latin typeface="Arial" charset="0"/>
                <a:ea typeface="MS PGothic" charset="0"/>
                <a:cs typeface="Arial" charset="0"/>
              </a:rPr>
              <a:t>)</a:t>
            </a:r>
          </a:p>
          <a:p>
            <a:pPr marL="0" indent="0">
              <a:buFont typeface="Wingdings 2" charset="0"/>
              <a:buNone/>
            </a:pPr>
            <a:endParaRPr lang="en-AU" sz="2800" dirty="0">
              <a:latin typeface="Arial" charset="0"/>
              <a:ea typeface="MS PGothic" charset="0"/>
              <a:cs typeface="Arial" charset="0"/>
            </a:endParaRPr>
          </a:p>
          <a:p>
            <a:pPr marL="0" indent="0">
              <a:spcBef>
                <a:spcPct val="0"/>
              </a:spcBef>
              <a:buFont typeface="Wingdings 2" charset="0"/>
              <a:buNone/>
            </a:pPr>
            <a:r>
              <a:rPr lang="fr-FR" sz="3200" dirty="0">
                <a:latin typeface="Arial" charset="0"/>
                <a:ea typeface="MS PGothic" charset="0"/>
                <a:cs typeface="Arial" charset="0"/>
              </a:rPr>
              <a:t>Écrivez un article pour le magazine de votre lycée. Vous évaluerez le pour ou le contre d’avoir un petit boulot en terminale</a:t>
            </a:r>
            <a:r>
              <a:rPr lang="en-US" sz="3200" dirty="0">
                <a:latin typeface="Arial" charset="0"/>
                <a:ea typeface="MS PGothic" charset="0"/>
                <a:cs typeface="Arial" charset="0"/>
              </a:rPr>
              <a:t>.</a:t>
            </a:r>
          </a:p>
          <a:p>
            <a:pPr marL="0" indent="0">
              <a:spcBef>
                <a:spcPct val="0"/>
              </a:spcBef>
              <a:buFont typeface="Wingdings 2" charset="0"/>
              <a:buNone/>
            </a:pPr>
            <a:endParaRPr lang="en-US" sz="2800" dirty="0">
              <a:latin typeface="Arial" charset="0"/>
              <a:ea typeface="MS PGothic" charset="0"/>
              <a:cs typeface="Arial" charset="0"/>
            </a:endParaRPr>
          </a:p>
          <a:p>
            <a:pPr marL="0" indent="0">
              <a:spcBef>
                <a:spcPct val="0"/>
              </a:spcBef>
              <a:buFont typeface="Wingdings 2" charset="0"/>
              <a:buNone/>
            </a:pPr>
            <a:r>
              <a:rPr lang="en-US" sz="2800" i="1" dirty="0">
                <a:latin typeface="Arial" charset="0"/>
                <a:ea typeface="MS PGothic" charset="0"/>
                <a:cs typeface="Arial" charset="0"/>
              </a:rPr>
              <a:t>Write an article for your school magazine in which you evaluate the pros and the cons of having a job during Year 12.</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 xmlns:a16="http://schemas.microsoft.com/office/drawing/2014/main" id="{A4183B19-83CD-034C-BB58-7E83C60657A8}"/>
                  </a:ext>
                </a:extLst>
              </p14:cNvPr>
              <p14:cNvContentPartPr>
                <a14:cpLocks xmlns:a14="http://schemas.microsoft.com/office/drawing/2010/main" noRot="1" noChangeAspect="1" noEditPoints="1" noChangeArrowheads="1" noChangeShapeType="1"/>
              </p14:cNvContentPartPr>
              <p14:nvPr/>
            </p14:nvContentPartPr>
            <p14:xfrm>
              <a:off x="466725" y="12751647"/>
              <a:ext cx="41910" cy="63500"/>
            </p14:xfrm>
          </p:contentPart>
        </mc:Choice>
        <mc:Fallback xmlns="">
          <p:pic>
            <p:nvPicPr>
              <p:cNvPr id="8" name="Ink 7">
                <a:extLst>
                  <a:ext uri="{FF2B5EF4-FFF2-40B4-BE49-F238E27FC236}">
                    <a16:creationId xmlns:a16="http://schemas.microsoft.com/office/drawing/2014/main" xmlns:p14="http://schemas.microsoft.com/office/powerpoint/2010/main" xmlns="" id="{A4183B19-83CD-034C-BB58-7E83C60657A8}"/>
                  </a:ext>
                </a:extLst>
              </p:cNvPr>
              <p:cNvPicPr>
                <a:picLocks noRot="1" noChangeAspect="1" noEditPoints="1" noChangeArrowheads="1" noChangeShapeType="1"/>
              </p:cNvPicPr>
              <p:nvPr/>
            </p:nvPicPr>
            <p:blipFill>
              <a:blip r:embed="rId3"/>
              <a:stretch>
                <a:fillRect/>
              </a:stretch>
            </p:blipFill>
            <p:spPr>
              <a:xfrm>
                <a:off x="466725" y="12751647"/>
                <a:ext cx="41910" cy="63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 xmlns:a16="http://schemas.microsoft.com/office/drawing/2014/main" id="{59BF72BB-CB55-0347-8CA4-07625FC90C28}"/>
                  </a:ext>
                </a:extLst>
              </p14:cNvPr>
              <p14:cNvContentPartPr>
                <a14:cpLocks xmlns:a14="http://schemas.microsoft.com/office/drawing/2010/main" noRot="1" noChangeAspect="1" noEditPoints="1" noChangeArrowheads="1" noChangeShapeType="1"/>
              </p14:cNvContentPartPr>
              <p14:nvPr/>
            </p14:nvContentPartPr>
            <p14:xfrm>
              <a:off x="617220" y="12756728"/>
              <a:ext cx="52070" cy="80433"/>
            </p14:xfrm>
          </p:contentPart>
        </mc:Choice>
        <mc:Fallback xmlns="">
          <p:pic>
            <p:nvPicPr>
              <p:cNvPr id="9" name="Ink 8">
                <a:extLst>
                  <a:ext uri="{FF2B5EF4-FFF2-40B4-BE49-F238E27FC236}">
                    <a16:creationId xmlns:a16="http://schemas.microsoft.com/office/drawing/2014/main" xmlns:p14="http://schemas.microsoft.com/office/powerpoint/2010/main" xmlns="" id="{59BF72BB-CB55-0347-8CA4-07625FC90C28}"/>
                  </a:ext>
                </a:extLst>
              </p:cNvPr>
              <p:cNvPicPr>
                <a:picLocks noRot="1" noChangeAspect="1" noEditPoints="1" noChangeArrowheads="1" noChangeShapeType="1"/>
              </p:cNvPicPr>
              <p:nvPr/>
            </p:nvPicPr>
            <p:blipFill>
              <a:blip r:embed="rId5"/>
              <a:stretch>
                <a:fillRect/>
              </a:stretch>
            </p:blipFill>
            <p:spPr>
              <a:xfrm>
                <a:off x="617220" y="12756728"/>
                <a:ext cx="52070" cy="8043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 xmlns:a16="http://schemas.microsoft.com/office/drawing/2014/main" id="{7110E041-9500-8946-8E2F-FFCC2BC6DBEC}"/>
                  </a:ext>
                </a:extLst>
              </p14:cNvPr>
              <p14:cNvContentPartPr>
                <a14:cpLocks xmlns:a14="http://schemas.microsoft.com/office/drawing/2010/main" noRot="1" noChangeAspect="1" noEditPoints="1" noChangeArrowheads="1" noChangeShapeType="1"/>
              </p14:cNvContentPartPr>
              <p14:nvPr/>
            </p14:nvContentPartPr>
            <p14:xfrm>
              <a:off x="779146" y="12763501"/>
              <a:ext cx="57785" cy="60113"/>
            </p14:xfrm>
          </p:contentPart>
        </mc:Choice>
        <mc:Fallback xmlns="">
          <p:pic>
            <p:nvPicPr>
              <p:cNvPr id="10" name="Ink 9">
                <a:extLst>
                  <a:ext uri="{FF2B5EF4-FFF2-40B4-BE49-F238E27FC236}">
                    <a16:creationId xmlns:a16="http://schemas.microsoft.com/office/drawing/2014/main" xmlns:p14="http://schemas.microsoft.com/office/powerpoint/2010/main" xmlns="" id="{7110E041-9500-8946-8E2F-FFCC2BC6DBEC}"/>
                  </a:ext>
                </a:extLst>
              </p:cNvPr>
              <p:cNvPicPr>
                <a:picLocks noRot="1" noChangeAspect="1" noEditPoints="1" noChangeArrowheads="1" noChangeShapeType="1"/>
              </p:cNvPicPr>
              <p:nvPr/>
            </p:nvPicPr>
            <p:blipFill>
              <a:blip r:embed="rId7"/>
              <a:stretch>
                <a:fillRect/>
              </a:stretch>
            </p:blipFill>
            <p:spPr>
              <a:xfrm>
                <a:off x="779146" y="12763501"/>
                <a:ext cx="57785" cy="60113"/>
              </a:xfrm>
              <a:prstGeom prst="rect">
                <a:avLst/>
              </a:prstGeom>
            </p:spPr>
          </p:pic>
        </mc:Fallback>
      </mc:AlternateContent>
      <p:sp>
        <p:nvSpPr>
          <p:cNvPr id="49157" name="Rectangle 10"/>
          <p:cNvSpPr>
            <a:spLocks noChangeArrowheads="1"/>
          </p:cNvSpPr>
          <p:nvPr/>
        </p:nvSpPr>
        <p:spPr bwMode="auto">
          <a:xfrm>
            <a:off x="0" y="120134"/>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defRPr/>
            </a:pPr>
            <a:endParaRPr lang="en-US" altLang="en-US">
              <a:cs typeface="+mn-cs"/>
            </a:endParaRPr>
          </a:p>
        </p:txBody>
      </p:sp>
    </p:spTree>
    <p:extLst>
      <p:ext uri="{BB962C8B-B14F-4D97-AF65-F5344CB8AC3E}">
        <p14:creationId xmlns:p14="http://schemas.microsoft.com/office/powerpoint/2010/main" val="3884331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9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pic>
        <p:nvPicPr>
          <p:cNvPr id="346115" name="Rectangle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6400" y="1540934"/>
            <a:ext cx="8280400" cy="4741333"/>
          </a:xfrm>
        </p:spPr>
      </p:pic>
    </p:spTree>
    <p:extLst>
      <p:ext uri="{BB962C8B-B14F-4D97-AF65-F5344CB8AC3E}">
        <p14:creationId xmlns:p14="http://schemas.microsoft.com/office/powerpoint/2010/main" val="354181607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457200" y="357718"/>
            <a:ext cx="8229600" cy="958849"/>
          </a:xfrm>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sp>
        <p:nvSpPr>
          <p:cNvPr id="347139" name="Rectangle 3">
            <a:extLst>
              <a:ext uri="{FF2B5EF4-FFF2-40B4-BE49-F238E27FC236}">
                <a16:creationId xmlns="" xmlns:a16="http://schemas.microsoft.com/office/drawing/2014/main" id="{58A408E1-FC87-1D47-8287-511DA803A336}"/>
              </a:ext>
            </a:extLst>
          </p:cNvPr>
          <p:cNvSpPr>
            <a:spLocks noGrp="1"/>
          </p:cNvSpPr>
          <p:nvPr>
            <p:ph idx="1"/>
          </p:nvPr>
        </p:nvSpPr>
        <p:spPr>
          <a:xfrm>
            <a:off x="457200" y="1397000"/>
            <a:ext cx="8218488" cy="5147733"/>
          </a:xfrm>
        </p:spPr>
        <p:txBody>
          <a:bodyPr/>
          <a:lstStyle/>
          <a:p>
            <a:pPr algn="ctr" eaLnBrk="1" hangingPunct="1">
              <a:lnSpc>
                <a:spcPct val="80000"/>
              </a:lnSpc>
            </a:pPr>
            <a:r>
              <a:rPr lang="en-AU" sz="2400" b="1" dirty="0">
                <a:solidFill>
                  <a:srgbClr val="FF0000"/>
                </a:solidFill>
                <a:latin typeface="Arial" charset="0"/>
                <a:ea typeface="MS PGothic" charset="0"/>
              </a:rPr>
              <a:t>Criterion  1: relevance, breadth and depth</a:t>
            </a:r>
            <a:r>
              <a:rPr lang="en-AU" sz="2400" b="1" dirty="0">
                <a:latin typeface="Arial" charset="0"/>
                <a:ea typeface="MS PGothic" charset="0"/>
              </a:rPr>
              <a:t> </a:t>
            </a:r>
          </a:p>
          <a:p>
            <a:r>
              <a:rPr lang="en-AU" sz="2400" b="1" dirty="0" smtClean="0">
                <a:latin typeface="Trebuchet MS" charset="0"/>
                <a:ea typeface="MS PGothic" charset="0"/>
              </a:rPr>
              <a:t>Pour : </a:t>
            </a:r>
            <a:r>
              <a:rPr lang="fr-FR" sz="2400" dirty="0" smtClean="0">
                <a:latin typeface="Trebuchet MS" charset="0"/>
                <a:ea typeface="MS PGothic" charset="0"/>
              </a:rPr>
              <a:t>Les </a:t>
            </a:r>
            <a:r>
              <a:rPr lang="fr-FR" sz="2400" dirty="0">
                <a:latin typeface="Trebuchet MS" charset="0"/>
                <a:ea typeface="MS PGothic" charset="0"/>
              </a:rPr>
              <a:t>bénéfices, les avantages:</a:t>
            </a:r>
          </a:p>
          <a:p>
            <a:pPr marL="0" indent="0" eaLnBrk="1" hangingPunct="1">
              <a:lnSpc>
                <a:spcPct val="150000"/>
              </a:lnSpc>
              <a:spcBef>
                <a:spcPct val="0"/>
              </a:spcBef>
              <a:buNone/>
            </a:pPr>
            <a:r>
              <a:rPr lang="fr-FR" sz="2400" dirty="0" smtClean="0">
                <a:latin typeface="Trebuchet MS" charset="0"/>
                <a:ea typeface="MS PGothic" charset="0"/>
              </a:rPr>
              <a:t>    - Gagner </a:t>
            </a:r>
            <a:r>
              <a:rPr lang="fr-FR" sz="2400" dirty="0">
                <a:latin typeface="Trebuchet MS" charset="0"/>
                <a:ea typeface="MS PGothic" charset="0"/>
              </a:rPr>
              <a:t>de </a:t>
            </a:r>
            <a:r>
              <a:rPr lang="fr-FR" sz="2400" dirty="0" smtClean="0">
                <a:latin typeface="Trebuchet MS" charset="0"/>
                <a:ea typeface="MS PGothic" charset="0"/>
              </a:rPr>
              <a:t>l’argent</a:t>
            </a:r>
            <a:endParaRPr lang="en-US" sz="2400" dirty="0">
              <a:latin typeface="Trebuchet MS" charset="0"/>
              <a:ea typeface="MS PGothic" charset="0"/>
            </a:endParaRPr>
          </a:p>
          <a:p>
            <a:pPr marL="0" indent="0" eaLnBrk="1" hangingPunct="1">
              <a:lnSpc>
                <a:spcPct val="150000"/>
              </a:lnSpc>
              <a:spcBef>
                <a:spcPct val="0"/>
              </a:spcBef>
              <a:buNone/>
            </a:pPr>
            <a:r>
              <a:rPr lang="en-US" sz="2400" dirty="0">
                <a:latin typeface="Trebuchet MS" charset="0"/>
                <a:ea typeface="MS PGothic" charset="0"/>
              </a:rPr>
              <a:t> </a:t>
            </a:r>
            <a:r>
              <a:rPr lang="en-US" sz="2400" dirty="0" smtClean="0">
                <a:latin typeface="Trebuchet MS" charset="0"/>
                <a:ea typeface="MS PGothic" charset="0"/>
              </a:rPr>
              <a:t>   - </a:t>
            </a:r>
            <a:r>
              <a:rPr lang="en-US" sz="2400" dirty="0" err="1" smtClean="0">
                <a:latin typeface="Trebuchet MS" charset="0"/>
                <a:ea typeface="MS PGothic" charset="0"/>
              </a:rPr>
              <a:t>É</a:t>
            </a:r>
            <a:r>
              <a:rPr lang="fr-FR" sz="2400" dirty="0" err="1" smtClean="0">
                <a:latin typeface="Trebuchet MS" charset="0"/>
                <a:ea typeface="MS PGothic" charset="0"/>
              </a:rPr>
              <a:t>conomiser</a:t>
            </a:r>
            <a:r>
              <a:rPr lang="fr-FR" sz="2400" dirty="0" smtClean="0">
                <a:latin typeface="Trebuchet MS" charset="0"/>
                <a:ea typeface="MS PGothic" charset="0"/>
              </a:rPr>
              <a:t> </a:t>
            </a:r>
            <a:endParaRPr lang="fr-FR" sz="2400" dirty="0">
              <a:latin typeface="Trebuchet MS" charset="0"/>
              <a:ea typeface="MS PGothic" charset="0"/>
            </a:endParaRPr>
          </a:p>
          <a:p>
            <a:pPr marL="0" indent="0" eaLnBrk="1" hangingPunct="1">
              <a:lnSpc>
                <a:spcPct val="150000"/>
              </a:lnSpc>
              <a:spcBef>
                <a:spcPct val="0"/>
              </a:spcBef>
              <a:buNone/>
            </a:pPr>
            <a:r>
              <a:rPr lang="fr-FR" sz="2400" dirty="0" smtClean="0">
                <a:latin typeface="Trebuchet MS" charset="0"/>
                <a:ea typeface="MS PGothic" charset="0"/>
              </a:rPr>
              <a:t>    - Expérience </a:t>
            </a:r>
            <a:r>
              <a:rPr lang="fr-FR" sz="2400" dirty="0">
                <a:latin typeface="Trebuchet MS" charset="0"/>
                <a:ea typeface="MS PGothic" charset="0"/>
              </a:rPr>
              <a:t>/ compétences</a:t>
            </a:r>
          </a:p>
          <a:p>
            <a:pPr marL="0" indent="0" eaLnBrk="1" hangingPunct="1">
              <a:lnSpc>
                <a:spcPct val="150000"/>
              </a:lnSpc>
              <a:spcBef>
                <a:spcPct val="0"/>
              </a:spcBef>
              <a:buNone/>
            </a:pPr>
            <a:r>
              <a:rPr lang="fr-FR" sz="2400" dirty="0" smtClean="0">
                <a:latin typeface="Trebuchet MS" charset="0"/>
                <a:ea typeface="MS PGothic" charset="0"/>
              </a:rPr>
              <a:t>    - Utile </a:t>
            </a:r>
            <a:r>
              <a:rPr lang="fr-FR" sz="2400" dirty="0">
                <a:latin typeface="Trebuchet MS" charset="0"/>
                <a:ea typeface="MS PGothic" charset="0"/>
              </a:rPr>
              <a:t>pour le CV </a:t>
            </a:r>
          </a:p>
        </p:txBody>
      </p:sp>
    </p:spTree>
    <p:extLst>
      <p:ext uri="{BB962C8B-B14F-4D97-AF65-F5344CB8AC3E}">
        <p14:creationId xmlns:p14="http://schemas.microsoft.com/office/powerpoint/2010/main" val="400017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457200" y="357718"/>
            <a:ext cx="8229600" cy="958849"/>
          </a:xfrm>
        </p:spPr>
        <p:txBody>
          <a:bodyPr/>
          <a:lstStyle/>
          <a:p>
            <a:pPr algn="ctr" eaLnBrk="1" hangingPunct="1"/>
            <a:r>
              <a:rPr lang="en-AU" sz="4000" b="1" dirty="0">
                <a:latin typeface="Arial" charset="0"/>
                <a:ea typeface="MS PGothic" charset="0"/>
              </a:rPr>
              <a:t/>
            </a:r>
            <a:br>
              <a:rPr lang="en-AU" sz="4000" b="1" dirty="0">
                <a:latin typeface="Arial" charset="0"/>
                <a:ea typeface="MS PGothic" charset="0"/>
              </a:rPr>
            </a:br>
            <a:r>
              <a:rPr lang="en-AU" sz="5100" b="1" dirty="0">
                <a:latin typeface="Arial" charset="0"/>
                <a:ea typeface="MS PGothic" charset="0"/>
              </a:rPr>
              <a:t>Planning</a:t>
            </a:r>
            <a:endParaRPr lang="en-AU" sz="5100" dirty="0">
              <a:latin typeface="Arial" charset="0"/>
              <a:ea typeface="MS PGothic" charset="0"/>
            </a:endParaRPr>
          </a:p>
        </p:txBody>
      </p:sp>
      <p:sp>
        <p:nvSpPr>
          <p:cNvPr id="347139" name="Rectangle 3">
            <a:extLst>
              <a:ext uri="{FF2B5EF4-FFF2-40B4-BE49-F238E27FC236}">
                <a16:creationId xmlns="" xmlns:a16="http://schemas.microsoft.com/office/drawing/2014/main" id="{58A408E1-FC87-1D47-8287-511DA803A336}"/>
              </a:ext>
            </a:extLst>
          </p:cNvPr>
          <p:cNvSpPr>
            <a:spLocks noGrp="1"/>
          </p:cNvSpPr>
          <p:nvPr>
            <p:ph idx="1"/>
          </p:nvPr>
        </p:nvSpPr>
        <p:spPr>
          <a:xfrm>
            <a:off x="457200" y="1397000"/>
            <a:ext cx="8218488" cy="5147733"/>
          </a:xfrm>
        </p:spPr>
        <p:txBody>
          <a:bodyPr/>
          <a:lstStyle/>
          <a:p>
            <a:pPr algn="ctr" eaLnBrk="1" hangingPunct="1">
              <a:lnSpc>
                <a:spcPct val="80000"/>
              </a:lnSpc>
            </a:pPr>
            <a:r>
              <a:rPr lang="en-AU" sz="2400" b="1" dirty="0">
                <a:solidFill>
                  <a:srgbClr val="FF0000"/>
                </a:solidFill>
                <a:latin typeface="Arial" charset="0"/>
                <a:ea typeface="MS PGothic" charset="0"/>
              </a:rPr>
              <a:t>Criterion  1: relevance, breadth and depth</a:t>
            </a:r>
            <a:r>
              <a:rPr lang="en-AU" sz="2400" b="1" dirty="0">
                <a:latin typeface="Arial" charset="0"/>
                <a:ea typeface="MS PGothic" charset="0"/>
              </a:rPr>
              <a:t> </a:t>
            </a:r>
          </a:p>
          <a:p>
            <a:r>
              <a:rPr lang="en-AU" sz="2400" b="1" dirty="0" err="1" smtClean="0">
                <a:latin typeface="Trebuchet MS" charset="0"/>
                <a:ea typeface="MS PGothic" charset="0"/>
              </a:rPr>
              <a:t>Contre</a:t>
            </a:r>
            <a:r>
              <a:rPr lang="en-AU" sz="2400" b="1" dirty="0" smtClean="0">
                <a:latin typeface="Trebuchet MS" charset="0"/>
                <a:ea typeface="MS PGothic" charset="0"/>
              </a:rPr>
              <a:t>: </a:t>
            </a:r>
            <a:r>
              <a:rPr lang="fr-FR" sz="2400" dirty="0" smtClean="0">
                <a:latin typeface="Trebuchet MS" charset="0"/>
                <a:ea typeface="MS PGothic" charset="0"/>
              </a:rPr>
              <a:t>Les </a:t>
            </a:r>
            <a:r>
              <a:rPr lang="fr-FR" sz="2400" dirty="0">
                <a:latin typeface="Trebuchet MS" charset="0"/>
                <a:ea typeface="MS PGothic" charset="0"/>
              </a:rPr>
              <a:t>désavantages, les inconvénients</a:t>
            </a:r>
            <a:r>
              <a:rPr lang="fr-FR" sz="2400" dirty="0" smtClean="0">
                <a:latin typeface="Trebuchet MS" charset="0"/>
                <a:ea typeface="MS PGothic" charset="0"/>
              </a:rPr>
              <a:t>:</a:t>
            </a:r>
            <a:endParaRPr lang="en-US" sz="2400" dirty="0">
              <a:latin typeface="Trebuchet MS" charset="0"/>
              <a:ea typeface="MS PGothic" charset="0"/>
            </a:endParaRPr>
          </a:p>
          <a:p>
            <a:pPr>
              <a:buFontTx/>
              <a:buChar char="-"/>
            </a:pPr>
            <a:r>
              <a:rPr lang="fr-FR" sz="2400" dirty="0" smtClean="0">
                <a:latin typeface="Trebuchet MS" charset="0"/>
                <a:ea typeface="MS PGothic" charset="0"/>
              </a:rPr>
              <a:t>Année </a:t>
            </a:r>
            <a:r>
              <a:rPr lang="fr-FR" sz="2400" dirty="0">
                <a:latin typeface="Trebuchet MS" charset="0"/>
                <a:ea typeface="MS PGothic" charset="0"/>
              </a:rPr>
              <a:t>12 est déjà très stressante </a:t>
            </a:r>
            <a:endParaRPr lang="en-US" sz="2400" dirty="0">
              <a:latin typeface="Trebuchet MS" charset="0"/>
              <a:ea typeface="MS PGothic" charset="0"/>
            </a:endParaRPr>
          </a:p>
          <a:p>
            <a:pPr eaLnBrk="1" hangingPunct="1">
              <a:lnSpc>
                <a:spcPct val="150000"/>
              </a:lnSpc>
              <a:spcBef>
                <a:spcPct val="0"/>
              </a:spcBef>
              <a:buFontTx/>
              <a:buChar char="-"/>
            </a:pPr>
            <a:r>
              <a:rPr lang="fr-FR" sz="2400" dirty="0" smtClean="0">
                <a:latin typeface="Trebuchet MS" charset="0"/>
                <a:ea typeface="MS PGothic" charset="0"/>
              </a:rPr>
              <a:t>- Peut</a:t>
            </a:r>
            <a:r>
              <a:rPr lang="fr-FR" sz="2400" dirty="0">
                <a:latin typeface="Trebuchet MS" charset="0"/>
                <a:ea typeface="MS PGothic" charset="0"/>
              </a:rPr>
              <a:t>-être fatiguant/embêtant</a:t>
            </a:r>
            <a:endParaRPr lang="en-US" sz="2400" dirty="0">
              <a:latin typeface="Trebuchet MS" charset="0"/>
              <a:ea typeface="MS PGothic" charset="0"/>
            </a:endParaRPr>
          </a:p>
          <a:p>
            <a:pPr eaLnBrk="1" hangingPunct="1">
              <a:spcBef>
                <a:spcPct val="0"/>
              </a:spcBef>
              <a:buFontTx/>
              <a:buChar char="-"/>
            </a:pPr>
            <a:r>
              <a:rPr lang="fr-FR" sz="2400" dirty="0" smtClean="0">
                <a:latin typeface="Trebuchet MS" charset="0"/>
                <a:ea typeface="MS PGothic" charset="0"/>
              </a:rPr>
              <a:t>Plus </a:t>
            </a:r>
            <a:r>
              <a:rPr lang="fr-FR" sz="2400" dirty="0">
                <a:latin typeface="Trebuchet MS" charset="0"/>
                <a:ea typeface="MS PGothic" charset="0"/>
              </a:rPr>
              <a:t>difficile de trouver un équilibre - Moins de </a:t>
            </a:r>
            <a:r>
              <a:rPr lang="fr-FR" sz="2400" dirty="0" smtClean="0">
                <a:latin typeface="Trebuchet MS" charset="0"/>
                <a:ea typeface="MS PGothic" charset="0"/>
              </a:rPr>
              <a:t>      temps </a:t>
            </a:r>
            <a:r>
              <a:rPr lang="fr-FR" sz="2400" dirty="0">
                <a:latin typeface="Trebuchet MS" charset="0"/>
                <a:ea typeface="MS PGothic" charset="0"/>
              </a:rPr>
              <a:t>pour les études/les sorties/le sport</a:t>
            </a:r>
          </a:p>
          <a:p>
            <a:pPr eaLnBrk="1" hangingPunct="1">
              <a:lnSpc>
                <a:spcPct val="150000"/>
              </a:lnSpc>
              <a:spcBef>
                <a:spcPct val="0"/>
              </a:spcBef>
              <a:buFontTx/>
              <a:buChar char="-"/>
            </a:pPr>
            <a:r>
              <a:rPr lang="fr-FR" sz="2400" dirty="0" smtClean="0">
                <a:latin typeface="Trebuchet MS" charset="0"/>
                <a:ea typeface="MS PGothic" charset="0"/>
              </a:rPr>
              <a:t>- Rater </a:t>
            </a:r>
            <a:r>
              <a:rPr lang="fr-FR" sz="2400" dirty="0">
                <a:latin typeface="Trebuchet MS" charset="0"/>
                <a:ea typeface="MS PGothic" charset="0"/>
              </a:rPr>
              <a:t>les fêtes avec les potes</a:t>
            </a:r>
          </a:p>
          <a:p>
            <a:pPr eaLnBrk="1" hangingPunct="1">
              <a:lnSpc>
                <a:spcPct val="150000"/>
              </a:lnSpc>
              <a:spcBef>
                <a:spcPct val="0"/>
              </a:spcBef>
              <a:buFont typeface="Arial" charset="0"/>
              <a:buChar char="•"/>
            </a:pPr>
            <a:r>
              <a:rPr lang="fr-FR" sz="2400" b="1" dirty="0">
                <a:latin typeface="Trebuchet MS" charset="0"/>
                <a:ea typeface="MS PGothic" charset="0"/>
              </a:rPr>
              <a:t>Conclusion</a:t>
            </a:r>
            <a:endParaRPr lang="en-US" sz="2400" b="1" dirty="0">
              <a:latin typeface="Trebuchet MS" charset="0"/>
              <a:ea typeface="MS PGothic" charset="0"/>
            </a:endParaRPr>
          </a:p>
        </p:txBody>
      </p:sp>
    </p:spTree>
    <p:extLst>
      <p:ext uri="{BB962C8B-B14F-4D97-AF65-F5344CB8AC3E}">
        <p14:creationId xmlns:p14="http://schemas.microsoft.com/office/powerpoint/2010/main" val="132421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p>
        </p:txBody>
      </p:sp>
      <p:sp>
        <p:nvSpPr>
          <p:cNvPr id="343043" name="Rectangle 3">
            <a:extLst>
              <a:ext uri="{FF2B5EF4-FFF2-40B4-BE49-F238E27FC236}">
                <a16:creationId xmlns="" xmlns:a16="http://schemas.microsoft.com/office/drawing/2014/main" id="{A9CD8A33-3A14-264D-AA3B-30625BB496AA}"/>
              </a:ext>
            </a:extLst>
          </p:cNvPr>
          <p:cNvSpPr>
            <a:spLocks noGrp="1" noChangeArrowheads="1"/>
          </p:cNvSpPr>
          <p:nvPr>
            <p:ph idx="1"/>
          </p:nvPr>
        </p:nvSpPr>
        <p:spPr>
          <a:xfrm>
            <a:off x="468313" y="2468034"/>
            <a:ext cx="8210550" cy="2724151"/>
          </a:xfrm>
          <a:extLst/>
        </p:spPr>
        <p:txBody>
          <a:bodyPr rtlCol="0">
            <a:noAutofit/>
          </a:bodyPr>
          <a:lstStyle/>
          <a:p>
            <a:pPr marL="0" indent="0" eaLnBrk="1" fontAlgn="auto" hangingPunct="1">
              <a:lnSpc>
                <a:spcPct val="90000"/>
              </a:lnSpc>
              <a:spcAft>
                <a:spcPts val="0"/>
              </a:spcAft>
              <a:buFont typeface="Wingdings 2" charset="2"/>
              <a:buNone/>
              <a:defRPr/>
            </a:pPr>
            <a:r>
              <a:rPr lang="en-AU" altLang="en-US" sz="2800" b="1" dirty="0">
                <a:latin typeface="Arial" panose="020B0604020202020204" pitchFamily="34" charset="0"/>
                <a:ea typeface="+mn-ea"/>
                <a:cs typeface="Arial" panose="020B0604020202020204" pitchFamily="34" charset="0"/>
              </a:rPr>
              <a:t>Key features of text: </a:t>
            </a:r>
          </a:p>
          <a:p>
            <a:pPr>
              <a:buFont typeface="Wingdings 2" pitchFamily="2" charset="2"/>
              <a:buChar char=""/>
              <a:defRPr/>
            </a:pPr>
            <a:r>
              <a:rPr lang="en-AU" sz="2400" dirty="0"/>
              <a:t>Title; place; content; author (fictional); style; layout</a:t>
            </a:r>
            <a:endParaRPr lang="en-AU" sz="2000" dirty="0"/>
          </a:p>
        </p:txBody>
      </p:sp>
      <p:sp>
        <p:nvSpPr>
          <p:cNvPr id="2" name="Rectangle 1">
            <a:extLst>
              <a:ext uri="{FF2B5EF4-FFF2-40B4-BE49-F238E27FC236}">
                <a16:creationId xmlns="" xmlns:a16="http://schemas.microsoft.com/office/drawing/2014/main" id="{262BE1D9-F7A7-DA48-8DBD-8C74628E56E6}"/>
              </a:ext>
            </a:extLst>
          </p:cNvPr>
          <p:cNvSpPr/>
          <p:nvPr/>
        </p:nvSpPr>
        <p:spPr>
          <a:xfrm>
            <a:off x="468314" y="1517651"/>
            <a:ext cx="8207375" cy="430887"/>
          </a:xfrm>
          <a:prstGeom prst="rect">
            <a:avLst/>
          </a:prstGeom>
        </p:spPr>
        <p:txBody>
          <a:bodyPr>
            <a:spAutoFit/>
          </a:bodyPr>
          <a:lstStyle/>
          <a:p>
            <a:pPr algn="ctr" eaLnBrk="1" fontAlgn="auto" hangingPunct="1">
              <a:lnSpc>
                <a:spcPct val="90000"/>
              </a:lnSpc>
              <a:spcAft>
                <a:spcPts val="0"/>
              </a:spcAft>
              <a:defRPr/>
            </a:pPr>
            <a:r>
              <a:rPr lang="en-AU" altLang="en-US" sz="2400" b="1" dirty="0">
                <a:solidFill>
                  <a:schemeClr val="accent5"/>
                </a:solidFill>
                <a:latin typeface="Arial" panose="020B0604020202020204" pitchFamily="34" charset="0"/>
                <a:ea typeface="MS PGothic" charset="-128"/>
                <a:cs typeface="Arial" panose="020B0604020202020204" pitchFamily="34" charset="0"/>
              </a:rPr>
              <a:t>Criterion 2: Appropriateness of structure and sequence</a:t>
            </a:r>
          </a:p>
        </p:txBody>
      </p:sp>
    </p:spTree>
    <p:extLst>
      <p:ext uri="{BB962C8B-B14F-4D97-AF65-F5344CB8AC3E}">
        <p14:creationId xmlns:p14="http://schemas.microsoft.com/office/powerpoint/2010/main" val="3697705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779464" y="177800"/>
            <a:ext cx="7583487" cy="1043517"/>
          </a:xfrm>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p>
        </p:txBody>
      </p:sp>
      <p:sp>
        <p:nvSpPr>
          <p:cNvPr id="66562" name="Rectangle 3"/>
          <p:cNvSpPr>
            <a:spLocks noGrp="1"/>
          </p:cNvSpPr>
          <p:nvPr>
            <p:ph idx="1"/>
          </p:nvPr>
        </p:nvSpPr>
        <p:spPr>
          <a:xfrm>
            <a:off x="395289" y="1316566"/>
            <a:ext cx="8353425" cy="1151467"/>
          </a:xfrm>
        </p:spPr>
        <p:txBody>
          <a:bodyPr/>
          <a:lstStyle/>
          <a:p>
            <a:pPr marL="0" indent="0" algn="ctr" eaLnBrk="1" hangingPunct="1">
              <a:lnSpc>
                <a:spcPct val="90000"/>
              </a:lnSpc>
              <a:buFont typeface="Wingdings 2" charset="0"/>
              <a:buNone/>
            </a:pPr>
            <a:r>
              <a:rPr lang="en-AU" sz="2400" b="1">
                <a:solidFill>
                  <a:srgbClr val="9C0001"/>
                </a:solidFill>
                <a:latin typeface="Arial" charset="0"/>
                <a:ea typeface="MS PGothic" charset="0"/>
                <a:cs typeface="Arial" charset="0"/>
              </a:rPr>
              <a:t>Criterion 3: Accuracy, range and appropriateness of vocabulary and grammar</a:t>
            </a:r>
            <a:endParaRPr lang="fr-FR" sz="2400" b="1">
              <a:solidFill>
                <a:srgbClr val="9C0001"/>
              </a:solidFill>
              <a:latin typeface="Arial" charset="0"/>
              <a:ea typeface="MS PGothic" charset="0"/>
              <a:cs typeface="Arial" charset="0"/>
            </a:endParaRPr>
          </a:p>
        </p:txBody>
      </p:sp>
      <p:sp>
        <p:nvSpPr>
          <p:cNvPr id="4" name="Rectangle 3"/>
          <p:cNvSpPr txBox="1">
            <a:spLocks noChangeArrowheads="1"/>
          </p:cNvSpPr>
          <p:nvPr/>
        </p:nvSpPr>
        <p:spPr bwMode="auto">
          <a:xfrm>
            <a:off x="395289" y="2468034"/>
            <a:ext cx="8569325" cy="43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bg1"/>
                </a:solidFill>
                <a:latin typeface="Trebuchet MS" charset="0"/>
                <a:ea typeface="MS PGothic" charset="0"/>
                <a:cs typeface="MS PGothic" charset="0"/>
              </a:defRPr>
            </a:lvl1pPr>
            <a:lvl2pPr>
              <a:defRPr sz="2000">
                <a:solidFill>
                  <a:schemeClr val="bg1"/>
                </a:solidFill>
                <a:latin typeface="Trebuchet MS" charset="0"/>
                <a:ea typeface="MS PGothic" charset="0"/>
                <a:cs typeface="MS PGothic" charset="0"/>
              </a:defRPr>
            </a:lvl2pPr>
            <a:lvl3pPr>
              <a:defRPr>
                <a:solidFill>
                  <a:schemeClr val="bg1"/>
                </a:solidFill>
                <a:latin typeface="Trebuchet MS" charset="0"/>
                <a:ea typeface="MS PGothic" charset="0"/>
                <a:cs typeface="MS PGothic" charset="0"/>
              </a:defRPr>
            </a:lvl3pPr>
            <a:lvl4pPr>
              <a:defRPr>
                <a:solidFill>
                  <a:schemeClr val="bg1"/>
                </a:solidFill>
                <a:latin typeface="Trebuchet MS" charset="0"/>
                <a:ea typeface="MS PGothic" charset="0"/>
                <a:cs typeface="MS PGothic" charset="0"/>
              </a:defRPr>
            </a:lvl4pPr>
            <a:lvl5pPr>
              <a:defRPr>
                <a:solidFill>
                  <a:schemeClr val="bg1"/>
                </a:solidFill>
                <a:latin typeface="Trebuchet MS" charset="0"/>
                <a:ea typeface="MS PGothic" charset="0"/>
                <a:cs typeface="MS PGothic" charset="0"/>
              </a:defRPr>
            </a:lvl5pPr>
            <a:lvl6pPr marL="18827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6pPr>
            <a:lvl7pPr marL="23399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7pPr>
            <a:lvl8pPr marL="27971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8pPr>
            <a:lvl9pPr marL="32543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9pPr>
          </a:lstStyle>
          <a:p>
            <a:pPr marL="282575" indent="-282575" eaLnBrk="1" hangingPunct="1">
              <a:lnSpc>
                <a:spcPct val="90000"/>
              </a:lnSpc>
              <a:spcBef>
                <a:spcPts val="2000"/>
              </a:spcBef>
              <a:buFont typeface="Wingdings 2" charset="0"/>
              <a:buChar char=""/>
            </a:pPr>
            <a:r>
              <a:rPr lang="en-AU" sz="2800" b="1">
                <a:latin typeface="Arial" charset="0"/>
                <a:cs typeface="Arial" charset="0"/>
              </a:rPr>
              <a:t>Key words:</a:t>
            </a:r>
          </a:p>
          <a:p>
            <a:pPr marL="577850" lvl="1" indent="-295275" eaLnBrk="1" hangingPunct="1">
              <a:lnSpc>
                <a:spcPct val="90000"/>
              </a:lnSpc>
              <a:spcBef>
                <a:spcPts val="600"/>
              </a:spcBef>
              <a:buFont typeface="Wingdings 2" charset="0"/>
              <a:buChar char=""/>
            </a:pPr>
            <a:r>
              <a:rPr lang="en-US" sz="2400">
                <a:latin typeface="Arial" charset="0"/>
                <a:ea typeface="ＭＳ Ｐゴシック" charset="0"/>
                <a:cs typeface="Arial" charset="0"/>
              </a:rPr>
              <a:t>Évaluerez</a:t>
            </a:r>
          </a:p>
          <a:p>
            <a:pPr marL="577850" lvl="1" indent="-295275" eaLnBrk="1" hangingPunct="1">
              <a:lnSpc>
                <a:spcPct val="90000"/>
              </a:lnSpc>
              <a:spcBef>
                <a:spcPts val="600"/>
              </a:spcBef>
              <a:buFont typeface="Wingdings 2" charset="0"/>
              <a:buChar char=""/>
            </a:pPr>
            <a:r>
              <a:rPr lang="en-US" sz="2400">
                <a:latin typeface="Arial" charset="0"/>
                <a:ea typeface="ＭＳ Ｐゴシック" charset="0"/>
                <a:cs typeface="Arial" charset="0"/>
              </a:rPr>
              <a:t>le pour </a:t>
            </a:r>
          </a:p>
          <a:p>
            <a:pPr marL="577850" lvl="1" indent="-295275" eaLnBrk="1" hangingPunct="1">
              <a:lnSpc>
                <a:spcPct val="90000"/>
              </a:lnSpc>
              <a:spcBef>
                <a:spcPts val="600"/>
              </a:spcBef>
              <a:buFont typeface="Wingdings 2" charset="0"/>
              <a:buChar char=""/>
            </a:pPr>
            <a:r>
              <a:rPr lang="en-US" sz="2400">
                <a:latin typeface="Arial" charset="0"/>
                <a:ea typeface="ＭＳ Ｐゴシック" charset="0"/>
                <a:cs typeface="Arial" charset="0"/>
              </a:rPr>
              <a:t>le contre</a:t>
            </a:r>
          </a:p>
          <a:p>
            <a:pPr marL="577850" lvl="1" indent="-295275" eaLnBrk="1" hangingPunct="1">
              <a:lnSpc>
                <a:spcPct val="90000"/>
              </a:lnSpc>
              <a:spcBef>
                <a:spcPts val="600"/>
              </a:spcBef>
              <a:buFont typeface="Wingdings 2" charset="0"/>
              <a:buChar char=""/>
            </a:pPr>
            <a:r>
              <a:rPr lang="en-US" sz="2400">
                <a:latin typeface="Arial" charset="0"/>
                <a:ea typeface="ＭＳ Ｐゴシック" charset="0"/>
                <a:cs typeface="Arial" charset="0"/>
              </a:rPr>
              <a:t>un petit boulot</a:t>
            </a:r>
          </a:p>
          <a:p>
            <a:pPr marL="577850" lvl="1" indent="-295275" eaLnBrk="1" hangingPunct="1">
              <a:lnSpc>
                <a:spcPct val="90000"/>
              </a:lnSpc>
              <a:spcBef>
                <a:spcPts val="600"/>
              </a:spcBef>
              <a:buFont typeface="Wingdings 2" charset="0"/>
              <a:buChar char=""/>
            </a:pPr>
            <a:r>
              <a:rPr lang="en-US" sz="2400">
                <a:latin typeface="Arial" charset="0"/>
                <a:ea typeface="ＭＳ Ｐゴシック" charset="0"/>
                <a:cs typeface="Arial" charset="0"/>
              </a:rPr>
              <a:t>terminale</a:t>
            </a:r>
            <a:endParaRPr lang="en-AU" sz="2400">
              <a:latin typeface="Arial" charset="0"/>
              <a:ea typeface="ＭＳ Ｐゴシック" charset="0"/>
              <a:cs typeface="Arial" charset="0"/>
            </a:endParaRPr>
          </a:p>
          <a:p>
            <a:pPr marL="577850" lvl="1" indent="-295275" eaLnBrk="1" hangingPunct="1">
              <a:lnSpc>
                <a:spcPct val="90000"/>
              </a:lnSpc>
              <a:spcBef>
                <a:spcPts val="600"/>
              </a:spcBef>
              <a:buFont typeface="Wingdings 2" charset="0"/>
              <a:buChar char=""/>
            </a:pPr>
            <a:endParaRPr lang="en-AU" sz="2800">
              <a:latin typeface="Arial" charset="0"/>
              <a:ea typeface="ＭＳ Ｐゴシック" charset="0"/>
              <a:cs typeface="Arial" charset="0"/>
            </a:endParaRPr>
          </a:p>
        </p:txBody>
      </p:sp>
    </p:spTree>
    <p:extLst>
      <p:ext uri="{BB962C8B-B14F-4D97-AF65-F5344CB8AC3E}">
        <p14:creationId xmlns:p14="http://schemas.microsoft.com/office/powerpoint/2010/main" val="2258010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algn="ctr"/>
            <a:r>
              <a:rPr lang="en-AU" sz="2800" b="1">
                <a:latin typeface="Arial" charset="0"/>
                <a:ea typeface="MS PGothic" charset="0"/>
              </a:rPr>
              <a:t/>
            </a:r>
            <a:br>
              <a:rPr lang="en-AU" sz="2800" b="1">
                <a:latin typeface="Arial" charset="0"/>
                <a:ea typeface="MS PGothic" charset="0"/>
              </a:rPr>
            </a:br>
            <a:r>
              <a:rPr lang="en-AU" sz="4000" b="1">
                <a:latin typeface="Arial" charset="0"/>
                <a:ea typeface="MS PGothic" charset="0"/>
              </a:rPr>
              <a:t>Planning</a:t>
            </a:r>
            <a:endParaRPr lang="en-AU">
              <a:latin typeface="Trebuchet MS" charset="0"/>
              <a:ea typeface="MS PGothic" charset="0"/>
            </a:endParaRPr>
          </a:p>
        </p:txBody>
      </p:sp>
      <p:sp>
        <p:nvSpPr>
          <p:cNvPr id="3" name="Content Placeholder 2"/>
          <p:cNvSpPr>
            <a:spLocks noGrp="1"/>
          </p:cNvSpPr>
          <p:nvPr>
            <p:ph idx="1"/>
          </p:nvPr>
        </p:nvSpPr>
        <p:spPr>
          <a:xfrm>
            <a:off x="779464" y="1221317"/>
            <a:ext cx="7583487" cy="5088467"/>
          </a:xfrm>
        </p:spPr>
        <p:txBody>
          <a:bodyPr/>
          <a:lstStyle/>
          <a:p>
            <a:pPr marL="0" indent="0" eaLnBrk="1" hangingPunct="1">
              <a:lnSpc>
                <a:spcPct val="90000"/>
              </a:lnSpc>
              <a:buFont typeface="Wingdings 2" charset="0"/>
              <a:buNone/>
            </a:pPr>
            <a:r>
              <a:rPr lang="en-AU" sz="2400" b="1">
                <a:solidFill>
                  <a:srgbClr val="9C0001"/>
                </a:solidFill>
                <a:latin typeface="Arial" charset="0"/>
                <a:ea typeface="MS PGothic" charset="0"/>
                <a:cs typeface="Arial" charset="0"/>
              </a:rPr>
              <a:t>Criterion 3 </a:t>
            </a:r>
          </a:p>
          <a:p>
            <a:pPr marL="0" indent="0" eaLnBrk="1" hangingPunct="1">
              <a:lnSpc>
                <a:spcPct val="90000"/>
              </a:lnSpc>
              <a:buFont typeface="Wingdings 2" charset="0"/>
              <a:buNone/>
            </a:pPr>
            <a:r>
              <a:rPr lang="en-AU" sz="2800" b="1">
                <a:latin typeface="Arial" charset="0"/>
                <a:ea typeface="MS PGothic" charset="0"/>
                <a:cs typeface="Arial" charset="0"/>
              </a:rPr>
              <a:t>Tenses</a:t>
            </a:r>
          </a:p>
          <a:p>
            <a:pPr marL="742950" lvl="1" indent="-285750" eaLnBrk="1" hangingPunct="1">
              <a:lnSpc>
                <a:spcPct val="90000"/>
              </a:lnSpc>
              <a:buFont typeface="Arial" charset="0"/>
              <a:buChar char="•"/>
            </a:pPr>
            <a:r>
              <a:rPr lang="en-AU" sz="2400">
                <a:latin typeface="Arial" charset="0"/>
                <a:ea typeface="ＭＳ Ｐゴシック" charset="0"/>
                <a:cs typeface="Arial" charset="0"/>
              </a:rPr>
              <a:t>As wide a variety as possible</a:t>
            </a:r>
          </a:p>
          <a:p>
            <a:pPr marL="742950" lvl="1" indent="-285750" eaLnBrk="1" hangingPunct="1">
              <a:lnSpc>
                <a:spcPct val="90000"/>
              </a:lnSpc>
              <a:buFont typeface="Arial" charset="0"/>
              <a:buChar char="•"/>
            </a:pPr>
            <a:r>
              <a:rPr lang="en-US" sz="2400" b="1">
                <a:solidFill>
                  <a:srgbClr val="F8FDD8"/>
                </a:solidFill>
                <a:latin typeface="Arial" charset="0"/>
                <a:ea typeface="ＭＳ Ｐゴシック" charset="0"/>
                <a:cs typeface="Arial" charset="0"/>
              </a:rPr>
              <a:t>Passé composé/ imparfait - </a:t>
            </a:r>
            <a:r>
              <a:rPr lang="en-US" sz="2400">
                <a:latin typeface="Arial" charset="0"/>
                <a:ea typeface="ＭＳ Ｐゴシック" charset="0"/>
                <a:cs typeface="Arial" charset="0"/>
              </a:rPr>
              <a:t>describe what’s been happening</a:t>
            </a:r>
          </a:p>
          <a:p>
            <a:pPr marL="742950" lvl="1" indent="-285750" eaLnBrk="1" hangingPunct="1">
              <a:lnSpc>
                <a:spcPct val="90000"/>
              </a:lnSpc>
              <a:buFont typeface="Arial" charset="0"/>
              <a:buChar char="•"/>
            </a:pPr>
            <a:r>
              <a:rPr lang="en-US" sz="2400" b="1">
                <a:solidFill>
                  <a:srgbClr val="F8FDD8"/>
                </a:solidFill>
                <a:latin typeface="Arial" charset="0"/>
                <a:ea typeface="ＭＳ Ｐゴシック" charset="0"/>
                <a:cs typeface="Arial" charset="0"/>
              </a:rPr>
              <a:t>Plusqueparfait</a:t>
            </a:r>
            <a:endParaRPr lang="en-US" sz="2400">
              <a:latin typeface="Arial" charset="0"/>
              <a:ea typeface="ＭＳ Ｐゴシック" charset="0"/>
              <a:cs typeface="Arial" charset="0"/>
            </a:endParaRPr>
          </a:p>
          <a:p>
            <a:pPr marL="742950" lvl="1" indent="-285750" eaLnBrk="1" hangingPunct="1">
              <a:lnSpc>
                <a:spcPct val="90000"/>
              </a:lnSpc>
              <a:buFont typeface="Arial" charset="0"/>
              <a:buChar char="•"/>
            </a:pPr>
            <a:r>
              <a:rPr lang="en-US" sz="2400" b="1">
                <a:solidFill>
                  <a:srgbClr val="F8FDD8"/>
                </a:solidFill>
                <a:latin typeface="Arial" charset="0"/>
                <a:ea typeface="ＭＳ Ｐゴシック" charset="0"/>
                <a:cs typeface="Arial" charset="0"/>
              </a:rPr>
              <a:t>Subjunctive </a:t>
            </a:r>
            <a:r>
              <a:rPr lang="en-US" sz="2400" b="1">
                <a:latin typeface="Arial" charset="0"/>
                <a:ea typeface="ＭＳ Ｐゴシック" charset="0"/>
                <a:cs typeface="Arial" charset="0"/>
              </a:rPr>
              <a:t>-</a:t>
            </a:r>
            <a:r>
              <a:rPr lang="en-US" sz="2400">
                <a:latin typeface="Arial" charset="0"/>
                <a:ea typeface="ＭＳ Ｐゴシック" charset="0"/>
                <a:cs typeface="Arial" charset="0"/>
              </a:rPr>
              <a:t> comparing two sides</a:t>
            </a:r>
          </a:p>
          <a:p>
            <a:pPr marL="742950" lvl="1" indent="-285750" eaLnBrk="1" hangingPunct="1">
              <a:lnSpc>
                <a:spcPct val="90000"/>
              </a:lnSpc>
              <a:buFont typeface="Arial" charset="0"/>
              <a:buChar char="•"/>
            </a:pPr>
            <a:r>
              <a:rPr lang="en-US" sz="2400" b="1">
                <a:solidFill>
                  <a:srgbClr val="F8FDD8"/>
                </a:solidFill>
                <a:latin typeface="Arial" charset="0"/>
                <a:ea typeface="ＭＳ Ｐゴシック" charset="0"/>
                <a:cs typeface="Arial" charset="0"/>
              </a:rPr>
              <a:t>Hypotheses </a:t>
            </a:r>
            <a:r>
              <a:rPr lang="en-US" sz="2400" b="1">
                <a:latin typeface="Arial" charset="0"/>
                <a:ea typeface="ＭＳ Ｐゴシック" charset="0"/>
                <a:cs typeface="Arial" charset="0"/>
              </a:rPr>
              <a:t>-</a:t>
            </a:r>
            <a:r>
              <a:rPr lang="en-US" sz="2400">
                <a:latin typeface="Arial" charset="0"/>
                <a:ea typeface="ＭＳ Ｐゴシック" charset="0"/>
                <a:cs typeface="Arial" charset="0"/>
              </a:rPr>
              <a:t>  conditional / si clauses</a:t>
            </a:r>
          </a:p>
          <a:p>
            <a:pPr marL="742950" lvl="1" indent="-285750" eaLnBrk="1" hangingPunct="1">
              <a:lnSpc>
                <a:spcPct val="90000"/>
              </a:lnSpc>
              <a:buFont typeface="Arial" charset="0"/>
              <a:buChar char="•"/>
            </a:pPr>
            <a:r>
              <a:rPr lang="en-US" sz="2400" b="1">
                <a:solidFill>
                  <a:srgbClr val="F8FDD8"/>
                </a:solidFill>
                <a:latin typeface="Arial" charset="0"/>
                <a:ea typeface="ＭＳ Ｐゴシック" charset="0"/>
                <a:cs typeface="Arial" charset="0"/>
              </a:rPr>
              <a:t>Predictions - </a:t>
            </a:r>
            <a:r>
              <a:rPr lang="en-US" sz="2400">
                <a:latin typeface="Arial" charset="0"/>
                <a:ea typeface="ＭＳ Ｐゴシック" charset="0"/>
                <a:cs typeface="Arial" charset="0"/>
              </a:rPr>
              <a:t>future</a:t>
            </a:r>
          </a:p>
          <a:p>
            <a:pPr marL="0" indent="0"/>
            <a:endParaRPr lang="en-AU" sz="2400">
              <a:latin typeface="Arial" charset="0"/>
              <a:ea typeface="MS PGothic" charset="0"/>
              <a:cs typeface="Arial" charset="0"/>
            </a:endParaRPr>
          </a:p>
        </p:txBody>
      </p:sp>
    </p:spTree>
    <p:extLst>
      <p:ext uri="{BB962C8B-B14F-4D97-AF65-F5344CB8AC3E}">
        <p14:creationId xmlns:p14="http://schemas.microsoft.com/office/powerpoint/2010/main" val="1934169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sp>
        <p:nvSpPr>
          <p:cNvPr id="5" name="Rectangle 3"/>
          <p:cNvSpPr>
            <a:spLocks noGrp="1"/>
          </p:cNvSpPr>
          <p:nvPr>
            <p:ph idx="1"/>
          </p:nvPr>
        </p:nvSpPr>
        <p:spPr>
          <a:xfrm>
            <a:off x="393701" y="1424517"/>
            <a:ext cx="8353425" cy="1151467"/>
          </a:xfrm>
        </p:spPr>
        <p:txBody>
          <a:bodyPr/>
          <a:lstStyle/>
          <a:p>
            <a:pPr marL="0" indent="0" algn="ctr" eaLnBrk="1" hangingPunct="1">
              <a:lnSpc>
                <a:spcPct val="90000"/>
              </a:lnSpc>
              <a:buFont typeface="Wingdings 2" charset="0"/>
              <a:buNone/>
            </a:pPr>
            <a:r>
              <a:rPr lang="en-AU" sz="2400" b="1">
                <a:solidFill>
                  <a:srgbClr val="9C0001"/>
                </a:solidFill>
                <a:latin typeface="Arial" charset="0"/>
                <a:ea typeface="MS PGothic" charset="0"/>
                <a:cs typeface="Arial" charset="0"/>
              </a:rPr>
              <a:t>Criterion 3: Accuracy, range and appropriateness of vocabulary and grammar</a:t>
            </a:r>
            <a:endParaRPr lang="fr-FR" sz="2400" b="1">
              <a:solidFill>
                <a:srgbClr val="9C0001"/>
              </a:solidFill>
              <a:latin typeface="Arial" charset="0"/>
              <a:ea typeface="MS PGothic" charset="0"/>
              <a:cs typeface="Arial" charset="0"/>
            </a:endParaRPr>
          </a:p>
        </p:txBody>
      </p:sp>
      <p:sp>
        <p:nvSpPr>
          <p:cNvPr id="3" name="Rectangle 2"/>
          <p:cNvSpPr>
            <a:spLocks noChangeArrowheads="1"/>
          </p:cNvSpPr>
          <p:nvPr/>
        </p:nvSpPr>
        <p:spPr bwMode="auto">
          <a:xfrm>
            <a:off x="523876" y="2702984"/>
            <a:ext cx="7839075" cy="302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90000"/>
              </a:lnSpc>
              <a:buFont typeface="Arial" charset="0"/>
              <a:buChar char="•"/>
            </a:pPr>
            <a:r>
              <a:rPr lang="en-AU" sz="2800" b="1">
                <a:solidFill>
                  <a:schemeClr val="bg1"/>
                </a:solidFill>
              </a:rPr>
              <a:t>Connecteurs logiques</a:t>
            </a:r>
          </a:p>
          <a:p>
            <a:pPr marL="742950" lvl="1" indent="-285750">
              <a:spcAft>
                <a:spcPts val="600"/>
              </a:spcAft>
              <a:buFont typeface="Arial" charset="0"/>
              <a:buChar char="•"/>
            </a:pPr>
            <a:r>
              <a:rPr lang="en-US" sz="2400">
                <a:solidFill>
                  <a:schemeClr val="bg1"/>
                </a:solidFill>
              </a:rPr>
              <a:t>d’une part / d’autre part</a:t>
            </a:r>
          </a:p>
          <a:p>
            <a:pPr marL="742950" lvl="1" indent="-285750">
              <a:spcAft>
                <a:spcPts val="600"/>
              </a:spcAft>
              <a:buFont typeface="Arial" charset="0"/>
              <a:buChar char="•"/>
            </a:pPr>
            <a:r>
              <a:rPr lang="en-US" sz="2400">
                <a:solidFill>
                  <a:schemeClr val="bg1"/>
                </a:solidFill>
              </a:rPr>
              <a:t>d</a:t>
            </a:r>
            <a:r>
              <a:rPr lang="fr-FR" sz="2400">
                <a:solidFill>
                  <a:schemeClr val="bg1"/>
                </a:solidFill>
              </a:rPr>
              <a:t>’abord / ensuite</a:t>
            </a:r>
          </a:p>
          <a:p>
            <a:pPr marL="742950" lvl="1" indent="-285750">
              <a:spcAft>
                <a:spcPts val="600"/>
              </a:spcAft>
              <a:buFont typeface="Arial" charset="0"/>
              <a:buChar char="•"/>
            </a:pPr>
            <a:r>
              <a:rPr lang="fr-FR" sz="2400">
                <a:solidFill>
                  <a:schemeClr val="bg1"/>
                </a:solidFill>
              </a:rPr>
              <a:t>premièrement, deuxièmement</a:t>
            </a:r>
            <a:endParaRPr lang="en-US" sz="2400">
              <a:solidFill>
                <a:schemeClr val="bg1"/>
              </a:solidFill>
            </a:endParaRPr>
          </a:p>
          <a:p>
            <a:pPr marL="742950" lvl="1" indent="-285750">
              <a:spcAft>
                <a:spcPts val="600"/>
              </a:spcAft>
              <a:buFont typeface="Arial" charset="0"/>
              <a:buChar char="•"/>
            </a:pPr>
            <a:r>
              <a:rPr lang="fr-FR" sz="2400">
                <a:solidFill>
                  <a:schemeClr val="bg1"/>
                </a:solidFill>
              </a:rPr>
              <a:t>néanmoins, cependant etc.</a:t>
            </a:r>
          </a:p>
          <a:p>
            <a:pPr marL="742950" lvl="1" indent="-285750">
              <a:buFont typeface="Arial" charset="0"/>
              <a:buChar char="•"/>
            </a:pPr>
            <a:endParaRPr lang="fr-FR" sz="2400">
              <a:solidFill>
                <a:schemeClr val="bg1"/>
              </a:solidFill>
            </a:endParaRPr>
          </a:p>
          <a:p>
            <a:pPr marL="342900" indent="-342900" eaLnBrk="1" hangingPunct="1">
              <a:lnSpc>
                <a:spcPct val="90000"/>
              </a:lnSpc>
              <a:buFont typeface="Arial" charset="0"/>
              <a:buChar char="•"/>
            </a:pPr>
            <a:endParaRPr lang="en-AU" sz="2800">
              <a:solidFill>
                <a:schemeClr val="bg1"/>
              </a:solidFill>
            </a:endParaRPr>
          </a:p>
        </p:txBody>
      </p:sp>
    </p:spTree>
    <p:extLst>
      <p:ext uri="{BB962C8B-B14F-4D97-AF65-F5344CB8AC3E}">
        <p14:creationId xmlns:p14="http://schemas.microsoft.com/office/powerpoint/2010/main" val="2241260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a:bodyPr>
          <a:lstStyle/>
          <a:p>
            <a:r>
              <a:rPr lang="en-AU" b="1">
                <a:latin typeface="Trebuchet MS" charset="0"/>
                <a:ea typeface="MS PGothic" charset="0"/>
              </a:rPr>
              <a:t>L’examen oral: La conversation</a:t>
            </a:r>
          </a:p>
        </p:txBody>
      </p:sp>
      <p:sp>
        <p:nvSpPr>
          <p:cNvPr id="40962" name="Content Placeholder 2"/>
          <p:cNvSpPr>
            <a:spLocks noGrp="1"/>
          </p:cNvSpPr>
          <p:nvPr>
            <p:ph idx="1"/>
          </p:nvPr>
        </p:nvSpPr>
        <p:spPr>
          <a:xfrm>
            <a:off x="250825" y="1828802"/>
            <a:ext cx="8713788" cy="4671484"/>
          </a:xfrm>
        </p:spPr>
        <p:txBody>
          <a:bodyPr/>
          <a:lstStyle/>
          <a:p>
            <a:pPr>
              <a:lnSpc>
                <a:spcPct val="80000"/>
              </a:lnSpc>
            </a:pPr>
            <a:r>
              <a:rPr lang="en-AU" sz="2300" b="1">
                <a:latin typeface="Trebuchet MS" charset="0"/>
                <a:ea typeface="MS PGothic" charset="0"/>
              </a:rPr>
              <a:t>Preparation is key, but so is spontaneity.</a:t>
            </a:r>
          </a:p>
          <a:p>
            <a:pPr>
              <a:lnSpc>
                <a:spcPct val="80000"/>
              </a:lnSpc>
            </a:pPr>
            <a:r>
              <a:rPr lang="en-AU" sz="2300" b="1">
                <a:latin typeface="Trebuchet MS" charset="0"/>
                <a:ea typeface="MS PGothic" charset="0"/>
              </a:rPr>
              <a:t>Use interesting content and expand on the assessors’ questions</a:t>
            </a:r>
          </a:p>
          <a:p>
            <a:pPr>
              <a:lnSpc>
                <a:spcPct val="80000"/>
              </a:lnSpc>
            </a:pPr>
            <a:r>
              <a:rPr lang="en-AU" sz="2300" b="1">
                <a:latin typeface="Trebuchet MS" charset="0"/>
                <a:ea typeface="MS PGothic" charset="0"/>
              </a:rPr>
              <a:t>Manipulate the conversation towards your favourite areas.</a:t>
            </a:r>
          </a:p>
          <a:p>
            <a:pPr>
              <a:lnSpc>
                <a:spcPct val="80000"/>
              </a:lnSpc>
            </a:pPr>
            <a:r>
              <a:rPr lang="en-AU" sz="2300" b="1">
                <a:latin typeface="Trebuchet MS" charset="0"/>
                <a:ea typeface="MS PGothic" charset="0"/>
              </a:rPr>
              <a:t>Build a mind map of different ways in which the conversation could progress.</a:t>
            </a:r>
          </a:p>
          <a:p>
            <a:pPr>
              <a:lnSpc>
                <a:spcPct val="80000"/>
              </a:lnSpc>
            </a:pPr>
            <a:r>
              <a:rPr lang="en-AU" sz="2300" b="1">
                <a:latin typeface="Trebuchet MS" charset="0"/>
                <a:ea typeface="MS PGothic" charset="0"/>
              </a:rPr>
              <a:t>Run practice orals with teachers and other native French speakers. </a:t>
            </a:r>
          </a:p>
          <a:p>
            <a:pPr>
              <a:lnSpc>
                <a:spcPct val="80000"/>
              </a:lnSpc>
            </a:pPr>
            <a:endParaRPr lang="en-AU" sz="1700">
              <a:latin typeface="Trebuchet MS" charset="0"/>
              <a:ea typeface="MS PGothic" charset="0"/>
            </a:endParaRPr>
          </a:p>
        </p:txBody>
      </p:sp>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E2EACBF-5F62-3B43-AFC4-C9D3934DFB10}" type="slidenum">
              <a:rPr lang="en-GB" sz="1200">
                <a:solidFill>
                  <a:schemeClr val="tx2"/>
                </a:solidFill>
              </a:rPr>
              <a:pPr/>
              <a:t>11</a:t>
            </a:fld>
            <a:endParaRPr lang="en-GB" sz="1200">
              <a:solidFill>
                <a:schemeClr val="tx2"/>
              </a:solidFill>
            </a:endParaRPr>
          </a:p>
        </p:txBody>
      </p:sp>
    </p:spTree>
    <p:extLst>
      <p:ext uri="{BB962C8B-B14F-4D97-AF65-F5344CB8AC3E}">
        <p14:creationId xmlns:p14="http://schemas.microsoft.com/office/powerpoint/2010/main" val="4247226320"/>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68313" y="268817"/>
            <a:ext cx="8229600" cy="1143000"/>
          </a:xfrm>
        </p:spPr>
        <p:txBody>
          <a:bodyPr/>
          <a:lstStyle/>
          <a:p>
            <a:pPr algn="ctr" eaLnBrk="1" hangingPunct="1"/>
            <a:r>
              <a:rPr lang="en-AU" sz="5100" b="1">
                <a:latin typeface="Arial" charset="0"/>
                <a:ea typeface="MS PGothic" charset="0"/>
              </a:rPr>
              <a:t>A vous de jouer!</a:t>
            </a:r>
            <a:endParaRPr lang="en-AU" sz="5100">
              <a:latin typeface="Arial" charset="0"/>
              <a:ea typeface="MS PGothic" charset="0"/>
            </a:endParaRPr>
          </a:p>
        </p:txBody>
      </p:sp>
      <p:sp>
        <p:nvSpPr>
          <p:cNvPr id="339971" name="Rectangle 3"/>
          <p:cNvSpPr>
            <a:spLocks noGrp="1"/>
          </p:cNvSpPr>
          <p:nvPr>
            <p:ph idx="1"/>
          </p:nvPr>
        </p:nvSpPr>
        <p:spPr>
          <a:xfrm>
            <a:off x="250826" y="1701800"/>
            <a:ext cx="8208963" cy="5156200"/>
          </a:xfrm>
        </p:spPr>
        <p:txBody>
          <a:bodyPr/>
          <a:lstStyle/>
          <a:p>
            <a:pPr marL="0" indent="0">
              <a:buFont typeface="Wingdings 2" charset="0"/>
              <a:buNone/>
            </a:pPr>
            <a:r>
              <a:rPr lang="en-AU" sz="2800" b="1" dirty="0">
                <a:latin typeface="Arial" charset="0"/>
                <a:ea typeface="MS PGothic" charset="0"/>
                <a:cs typeface="Arial" charset="0"/>
              </a:rPr>
              <a:t>Question 8 </a:t>
            </a:r>
            <a:r>
              <a:rPr lang="fr-FR" sz="2800" dirty="0">
                <a:latin typeface="Arial" charset="0"/>
                <a:ea typeface="MS PGothic" charset="0"/>
                <a:cs typeface="Arial" charset="0"/>
              </a:rPr>
              <a:t>(</a:t>
            </a:r>
            <a:r>
              <a:rPr lang="en-AU" sz="2800" dirty="0">
                <a:latin typeface="Arial" charset="0"/>
                <a:ea typeface="MS PGothic" charset="0"/>
                <a:cs typeface="Arial" charset="0"/>
              </a:rPr>
              <a:t>Personal / Journal</a:t>
            </a:r>
            <a:r>
              <a:rPr lang="fr-FR" sz="2800" dirty="0">
                <a:latin typeface="Arial" charset="0"/>
                <a:ea typeface="MS PGothic" charset="0"/>
                <a:cs typeface="Arial" charset="0"/>
              </a:rPr>
              <a:t>)</a:t>
            </a:r>
          </a:p>
          <a:p>
            <a:pPr marL="0" indent="0">
              <a:buFont typeface="Wingdings 2" charset="0"/>
              <a:buNone/>
            </a:pPr>
            <a:r>
              <a:rPr lang="fr-FR" sz="2400" dirty="0">
                <a:latin typeface="Arial" charset="0"/>
                <a:ea typeface="MS PGothic" charset="0"/>
                <a:cs typeface="Arial" charset="0"/>
              </a:rPr>
              <a:t>Rédigez une page dans votre journal intime qui exprime votre anxiété et vos espoirs en ce qui concerne votre vie après l’école et le fait d’avoir désormais 18 ans.</a:t>
            </a:r>
          </a:p>
          <a:p>
            <a:pPr marL="0" indent="0">
              <a:buFont typeface="Wingdings 2" charset="0"/>
              <a:buNone/>
            </a:pPr>
            <a:r>
              <a:rPr lang="en-AU" sz="2000" i="1" dirty="0">
                <a:latin typeface="Arial" charset="0"/>
                <a:ea typeface="MS PGothic" charset="0"/>
                <a:cs typeface="Arial" charset="0"/>
              </a:rPr>
              <a:t>Write an entry in your diary where you express your fears and hopes for your life after school and after turning 18.</a:t>
            </a:r>
          </a:p>
          <a:p>
            <a:pPr marL="0" indent="0">
              <a:buFont typeface="Wingdings 2" charset="0"/>
              <a:buNone/>
            </a:pPr>
            <a:endParaRPr lang="en-AU" sz="2000" dirty="0">
              <a:latin typeface="Arial" charset="0"/>
              <a:ea typeface="MS PGothic" charset="0"/>
              <a:cs typeface="Arial" charset="0"/>
            </a:endParaRPr>
          </a:p>
          <a:p>
            <a:pPr marL="0" indent="0">
              <a:buFont typeface="Wingdings 2" charset="0"/>
              <a:buNone/>
            </a:pPr>
            <a:endParaRPr lang="en-AU" sz="2000" b="1" dirty="0">
              <a:latin typeface="Arial" charset="0"/>
              <a:ea typeface="MS PGothic" charset="0"/>
              <a:cs typeface="Arial" charset="0"/>
            </a:endParaRPr>
          </a:p>
        </p:txBody>
      </p:sp>
    </p:spTree>
    <p:extLst>
      <p:ext uri="{BB962C8B-B14F-4D97-AF65-F5344CB8AC3E}">
        <p14:creationId xmlns:p14="http://schemas.microsoft.com/office/powerpoint/2010/main" val="2614470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pic>
        <p:nvPicPr>
          <p:cNvPr id="346115" name="Rectangle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6400" y="1540934"/>
            <a:ext cx="8280400" cy="4741333"/>
          </a:xfrm>
        </p:spPr>
      </p:pic>
    </p:spTree>
    <p:extLst>
      <p:ext uri="{BB962C8B-B14F-4D97-AF65-F5344CB8AC3E}">
        <p14:creationId xmlns:p14="http://schemas.microsoft.com/office/powerpoint/2010/main" val="265287596"/>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468313" y="173567"/>
            <a:ext cx="8229600" cy="1143000"/>
          </a:xfrm>
        </p:spPr>
        <p:txBody>
          <a:bodyPr/>
          <a:lstStyle/>
          <a:p>
            <a:pPr algn="ctr" eaLnBrk="1" hangingPunct="1"/>
            <a:r>
              <a:rPr lang="en-AU" sz="5100" b="1">
                <a:latin typeface="Arial" charset="0"/>
                <a:ea typeface="MS PGothic" charset="0"/>
              </a:rPr>
              <a:t>Planning</a:t>
            </a:r>
            <a:endParaRPr lang="en-AU" sz="5100">
              <a:latin typeface="Arial" charset="0"/>
              <a:ea typeface="MS PGothic" charset="0"/>
            </a:endParaRPr>
          </a:p>
        </p:txBody>
      </p:sp>
      <p:sp>
        <p:nvSpPr>
          <p:cNvPr id="342019" name="Rectangle 3">
            <a:extLst>
              <a:ext uri="{FF2B5EF4-FFF2-40B4-BE49-F238E27FC236}">
                <a16:creationId xmlns="" xmlns:a16="http://schemas.microsoft.com/office/drawing/2014/main" id="{9AEF196C-C743-7B46-9AEA-2ABCE8CE053C}"/>
              </a:ext>
            </a:extLst>
          </p:cNvPr>
          <p:cNvSpPr>
            <a:spLocks noGrp="1"/>
          </p:cNvSpPr>
          <p:nvPr>
            <p:ph idx="1"/>
          </p:nvPr>
        </p:nvSpPr>
        <p:spPr>
          <a:xfrm>
            <a:off x="155576" y="1316567"/>
            <a:ext cx="8856663" cy="768351"/>
          </a:xfrm>
        </p:spPr>
        <p:txBody>
          <a:bodyPr/>
          <a:lstStyle/>
          <a:p>
            <a:pPr marL="0" indent="0" algn="ctr" eaLnBrk="1" hangingPunct="1">
              <a:spcBef>
                <a:spcPct val="0"/>
              </a:spcBef>
              <a:buFont typeface="Wingdings 2" charset="2"/>
              <a:buNone/>
              <a:defRPr/>
            </a:pPr>
            <a:r>
              <a:rPr lang="en-AU" altLang="en-US" sz="2400" b="1" dirty="0">
                <a:solidFill>
                  <a:schemeClr val="accent5"/>
                </a:solidFill>
                <a:latin typeface="Arial" charset="0"/>
                <a:ea typeface="MS PGothic" charset="-128"/>
              </a:rPr>
              <a:t>Criterion  1: relevance, breadth and depth </a:t>
            </a:r>
          </a:p>
          <a:p>
            <a:pPr eaLnBrk="1" hangingPunct="1">
              <a:lnSpc>
                <a:spcPct val="80000"/>
              </a:lnSpc>
              <a:buFontTx/>
              <a:buNone/>
              <a:defRPr/>
            </a:pPr>
            <a:endParaRPr lang="fr-FR" altLang="en-US" sz="2400" b="1" dirty="0">
              <a:latin typeface="Arial" charset="0"/>
              <a:ea typeface="MS PGothic" charset="-128"/>
            </a:endParaRPr>
          </a:p>
        </p:txBody>
      </p:sp>
      <p:sp>
        <p:nvSpPr>
          <p:cNvPr id="2" name="Rectangle 1"/>
          <p:cNvSpPr>
            <a:spLocks noChangeArrowheads="1"/>
          </p:cNvSpPr>
          <p:nvPr/>
        </p:nvSpPr>
        <p:spPr bwMode="auto">
          <a:xfrm>
            <a:off x="481013" y="2067985"/>
            <a:ext cx="77771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28588" algn="l"/>
                <a:tab pos="457200" algn="l"/>
              </a:tabLst>
            </a:pPr>
            <a:r>
              <a:rPr lang="fr-FR" sz="2400" b="1" dirty="0">
                <a:solidFill>
                  <a:schemeClr val="bg1"/>
                </a:solidFill>
                <a:cs typeface="Arial" charset="0"/>
              </a:rPr>
              <a:t>Espoirs </a:t>
            </a:r>
            <a:endParaRPr lang="en-US" sz="2400" b="1" dirty="0">
              <a:solidFill>
                <a:schemeClr val="bg1"/>
              </a:solidFill>
              <a:cs typeface="Arial" charset="0"/>
            </a:endParaRPr>
          </a:p>
          <a:p>
            <a:pPr marL="800100" lvl="1" indent="-342900">
              <a:buFont typeface="Arial" charset="0"/>
              <a:buChar char="•"/>
              <a:tabLst>
                <a:tab pos="128588" algn="l"/>
                <a:tab pos="457200" algn="l"/>
              </a:tabLst>
            </a:pPr>
            <a:r>
              <a:rPr lang="fr-FR" sz="2400" dirty="0">
                <a:solidFill>
                  <a:schemeClr val="bg1"/>
                </a:solidFill>
                <a:cs typeface="Arial" charset="0"/>
              </a:rPr>
              <a:t>université/études supérieures </a:t>
            </a:r>
          </a:p>
          <a:p>
            <a:pPr marL="800100" lvl="1" indent="-342900">
              <a:buFont typeface="Arial" charset="0"/>
              <a:buChar char="•"/>
              <a:tabLst>
                <a:tab pos="128588" algn="l"/>
                <a:tab pos="457200" algn="l"/>
              </a:tabLst>
            </a:pPr>
            <a:r>
              <a:rPr lang="fr-FR" sz="2400" dirty="0">
                <a:solidFill>
                  <a:schemeClr val="bg1"/>
                </a:solidFill>
                <a:cs typeface="Arial" charset="0"/>
              </a:rPr>
              <a:t>voyager / faire du </a:t>
            </a:r>
            <a:r>
              <a:rPr lang="fr-FR" sz="2400" dirty="0" smtClean="0">
                <a:solidFill>
                  <a:schemeClr val="bg1"/>
                </a:solidFill>
                <a:cs typeface="Arial" charset="0"/>
              </a:rPr>
              <a:t>bénévolat</a:t>
            </a:r>
            <a:endParaRPr lang="en-US" sz="2000" dirty="0">
              <a:solidFill>
                <a:schemeClr val="bg1"/>
              </a:solidFill>
              <a:cs typeface="Arial" charset="0"/>
            </a:endParaRPr>
          </a:p>
          <a:p>
            <a:pPr marL="800100" lvl="1" indent="-342900">
              <a:buFont typeface="Arial" charset="0"/>
              <a:buChar char="•"/>
              <a:tabLst>
                <a:tab pos="128588" algn="l"/>
                <a:tab pos="457200" algn="l"/>
              </a:tabLst>
            </a:pPr>
            <a:r>
              <a:rPr lang="en-US" sz="2400" dirty="0">
                <a:solidFill>
                  <a:schemeClr val="bg1"/>
                </a:solidFill>
                <a:cs typeface="Arial" charset="0"/>
              </a:rPr>
              <a:t>f</a:t>
            </a:r>
            <a:r>
              <a:rPr lang="en-US" sz="2400" dirty="0" smtClean="0">
                <a:solidFill>
                  <a:schemeClr val="bg1"/>
                </a:solidFill>
                <a:cs typeface="Arial" charset="0"/>
              </a:rPr>
              <a:t>aire de </a:t>
            </a:r>
            <a:r>
              <a:rPr lang="en-US" sz="2400" dirty="0" err="1" smtClean="0">
                <a:solidFill>
                  <a:schemeClr val="bg1"/>
                </a:solidFill>
                <a:cs typeface="Arial" charset="0"/>
              </a:rPr>
              <a:t>nouvelles</a:t>
            </a:r>
            <a:r>
              <a:rPr lang="en-US" sz="2400" dirty="0" smtClean="0">
                <a:solidFill>
                  <a:schemeClr val="bg1"/>
                </a:solidFill>
                <a:cs typeface="Arial" charset="0"/>
              </a:rPr>
              <a:t> </a:t>
            </a:r>
            <a:r>
              <a:rPr lang="en-US" sz="2400" dirty="0" err="1" smtClean="0">
                <a:solidFill>
                  <a:schemeClr val="bg1"/>
                </a:solidFill>
                <a:cs typeface="Arial" charset="0"/>
              </a:rPr>
              <a:t>connaissances</a:t>
            </a:r>
            <a:endParaRPr lang="fr-FR" sz="2400" dirty="0">
              <a:solidFill>
                <a:schemeClr val="bg1"/>
              </a:solidFill>
              <a:cs typeface="Arial" charset="0"/>
            </a:endParaRPr>
          </a:p>
          <a:p>
            <a:pPr marL="800100" lvl="1" indent="-342900">
              <a:buFont typeface="Arial" charset="0"/>
              <a:buChar char="•"/>
              <a:tabLst>
                <a:tab pos="128588" algn="l"/>
                <a:tab pos="457200" algn="l"/>
              </a:tabLst>
            </a:pPr>
            <a:r>
              <a:rPr lang="fr-FR" sz="2400" dirty="0">
                <a:solidFill>
                  <a:schemeClr val="bg1"/>
                </a:solidFill>
                <a:cs typeface="Arial" charset="0"/>
              </a:rPr>
              <a:t>trouver un emploi</a:t>
            </a:r>
            <a:endParaRPr lang="en-US" sz="2000" dirty="0">
              <a:solidFill>
                <a:schemeClr val="bg1"/>
              </a:solidFill>
              <a:cs typeface="Arial" charset="0"/>
            </a:endParaRPr>
          </a:p>
          <a:p>
            <a:pPr marL="800100" lvl="1" indent="-342900">
              <a:buFont typeface="Arial" charset="0"/>
              <a:buChar char="•"/>
              <a:tabLst>
                <a:tab pos="128588" algn="l"/>
                <a:tab pos="457200" algn="l"/>
              </a:tabLst>
            </a:pPr>
            <a:r>
              <a:rPr lang="fr-FR" sz="2400" dirty="0">
                <a:solidFill>
                  <a:schemeClr val="bg1"/>
                </a:solidFill>
                <a:cs typeface="Arial" charset="0"/>
              </a:rPr>
              <a:t>obtenir votre </a:t>
            </a:r>
            <a:r>
              <a:rPr lang="fr-FR" sz="2400" dirty="0" smtClean="0">
                <a:solidFill>
                  <a:schemeClr val="bg1"/>
                </a:solidFill>
                <a:cs typeface="Arial" charset="0"/>
              </a:rPr>
              <a:t>permis </a:t>
            </a:r>
            <a:r>
              <a:rPr lang="fr-FR" sz="2400" dirty="0">
                <a:solidFill>
                  <a:schemeClr val="bg1"/>
                </a:solidFill>
                <a:cs typeface="Arial" charset="0"/>
              </a:rPr>
              <a:t>de conduire / une voiture</a:t>
            </a:r>
            <a:endParaRPr lang="en-US" sz="2000" dirty="0">
              <a:solidFill>
                <a:schemeClr val="bg1"/>
              </a:solidFill>
              <a:cs typeface="Arial" charset="0"/>
            </a:endParaRPr>
          </a:p>
          <a:p>
            <a:pPr marL="800100" lvl="1" indent="-342900">
              <a:buFont typeface="Arial" charset="0"/>
              <a:buChar char="•"/>
              <a:tabLst>
                <a:tab pos="128588" algn="l"/>
                <a:tab pos="457200" algn="l"/>
              </a:tabLst>
            </a:pPr>
            <a:r>
              <a:rPr lang="fr-FR" sz="2400" dirty="0">
                <a:solidFill>
                  <a:schemeClr val="bg1"/>
                </a:solidFill>
                <a:cs typeface="Arial" charset="0"/>
              </a:rPr>
              <a:t>plus de liberté / devenir plus indépendant</a:t>
            </a:r>
            <a:endParaRPr lang="en-US" sz="2000" dirty="0">
              <a:solidFill>
                <a:schemeClr val="bg1"/>
              </a:solidFill>
              <a:cs typeface="Arial" charset="0"/>
            </a:endParaRPr>
          </a:p>
        </p:txBody>
      </p:sp>
    </p:spTree>
    <p:extLst>
      <p:ext uri="{BB962C8B-B14F-4D97-AF65-F5344CB8AC3E}">
        <p14:creationId xmlns:p14="http://schemas.microsoft.com/office/powerpoint/2010/main" val="933623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algn="ctr"/>
            <a:r>
              <a:rPr lang="en-AU" sz="4000" b="1">
                <a:latin typeface="Arial" charset="0"/>
                <a:ea typeface="MS PGothic" charset="0"/>
              </a:rPr>
              <a:t>Planning</a:t>
            </a:r>
            <a:endParaRPr lang="en-AU">
              <a:latin typeface="Trebuchet MS" charset="0"/>
              <a:ea typeface="MS PGothic" charset="0"/>
            </a:endParaRPr>
          </a:p>
        </p:txBody>
      </p:sp>
      <p:sp>
        <p:nvSpPr>
          <p:cNvPr id="4" name="Content Placeholder 3"/>
          <p:cNvSpPr>
            <a:spLocks noGrp="1"/>
          </p:cNvSpPr>
          <p:nvPr>
            <p:ph idx="1"/>
          </p:nvPr>
        </p:nvSpPr>
        <p:spPr>
          <a:xfrm>
            <a:off x="539750" y="1828800"/>
            <a:ext cx="8135938" cy="3062377"/>
          </a:xfrm>
        </p:spPr>
        <p:txBody>
          <a:bodyPr>
            <a:spAutoFit/>
          </a:bodyPr>
          <a:lstStyle/>
          <a:p>
            <a:pPr marL="0" indent="0">
              <a:buFont typeface="Wingdings 2" charset="0"/>
              <a:buNone/>
              <a:tabLst>
                <a:tab pos="128588" algn="l"/>
                <a:tab pos="457200" algn="l"/>
              </a:tabLst>
            </a:pPr>
            <a:r>
              <a:rPr lang="fr-FR" sz="2400" b="1" dirty="0">
                <a:latin typeface="Arial" charset="0"/>
                <a:ea typeface="MS PGothic" charset="0"/>
                <a:cs typeface="Arial" charset="0"/>
              </a:rPr>
              <a:t>Anxiété </a:t>
            </a:r>
            <a:endParaRPr lang="en-US" sz="2400" b="1" dirty="0">
              <a:latin typeface="Arial" charset="0"/>
              <a:ea typeface="MS PGothic" charset="0"/>
              <a:cs typeface="Arial" charset="0"/>
            </a:endParaRPr>
          </a:p>
          <a:p>
            <a:pPr lvl="1">
              <a:tabLst>
                <a:tab pos="128588" algn="l"/>
                <a:tab pos="457200" algn="l"/>
              </a:tabLst>
            </a:pPr>
            <a:r>
              <a:rPr lang="fr-FR" sz="2400" dirty="0">
                <a:latin typeface="Arial" charset="0"/>
                <a:ea typeface="ＭＳ Ｐゴシック" charset="0"/>
                <a:cs typeface="Arial" charset="0"/>
              </a:rPr>
              <a:t>Perdre le contact avec les camarades de classe/amis</a:t>
            </a:r>
            <a:endParaRPr lang="en-US" sz="2400" dirty="0">
              <a:latin typeface="Arial" charset="0"/>
              <a:ea typeface="ＭＳ Ｐゴシック" charset="0"/>
              <a:cs typeface="Arial" charset="0"/>
            </a:endParaRPr>
          </a:p>
          <a:p>
            <a:pPr lvl="1">
              <a:tabLst>
                <a:tab pos="128588" algn="l"/>
                <a:tab pos="457200" algn="l"/>
              </a:tabLst>
            </a:pPr>
            <a:r>
              <a:rPr lang="fr-FR" sz="2400" dirty="0">
                <a:latin typeface="Arial" charset="0"/>
                <a:ea typeface="ＭＳ Ｐゴシック" charset="0"/>
                <a:cs typeface="Arial" charset="0"/>
              </a:rPr>
              <a:t>Ne pas aimer les études </a:t>
            </a:r>
            <a:endParaRPr lang="en-US" sz="2400" dirty="0">
              <a:latin typeface="Arial" charset="0"/>
              <a:ea typeface="ＭＳ Ｐゴシック" charset="0"/>
              <a:cs typeface="Arial" charset="0"/>
            </a:endParaRPr>
          </a:p>
          <a:p>
            <a:pPr lvl="1">
              <a:tabLst>
                <a:tab pos="128588" algn="l"/>
                <a:tab pos="457200" algn="l"/>
              </a:tabLst>
            </a:pPr>
            <a:r>
              <a:rPr lang="fr-FR" sz="2400" dirty="0">
                <a:latin typeface="Arial" charset="0"/>
                <a:ea typeface="ＭＳ Ｐゴシック" charset="0"/>
                <a:cs typeface="Arial" charset="0"/>
              </a:rPr>
              <a:t>Ne pas trouver un emploi</a:t>
            </a:r>
            <a:endParaRPr lang="en-US" sz="2400" dirty="0">
              <a:latin typeface="Arial" charset="0"/>
              <a:ea typeface="ＭＳ Ｐゴシック" charset="0"/>
              <a:cs typeface="Arial" charset="0"/>
            </a:endParaRPr>
          </a:p>
          <a:p>
            <a:pPr lvl="1">
              <a:tabLst>
                <a:tab pos="128588" algn="l"/>
                <a:tab pos="457200" algn="l"/>
              </a:tabLst>
            </a:pPr>
            <a:r>
              <a:rPr lang="fr-FR" sz="2400" dirty="0">
                <a:latin typeface="Arial" charset="0"/>
                <a:ea typeface="ＭＳ Ｐゴシック" charset="0"/>
                <a:cs typeface="Arial" charset="0"/>
              </a:rPr>
              <a:t>Ne pas obtenir </a:t>
            </a:r>
            <a:r>
              <a:rPr lang="fr-FR" sz="2400" dirty="0" smtClean="0">
                <a:latin typeface="Arial" charset="0"/>
                <a:ea typeface="ＭＳ Ｐゴシック" charset="0"/>
                <a:cs typeface="Arial" charset="0"/>
              </a:rPr>
              <a:t>votre permis</a:t>
            </a:r>
            <a:endParaRPr lang="en-US" sz="2400" dirty="0">
              <a:latin typeface="Arial" charset="0"/>
              <a:ea typeface="ＭＳ Ｐゴシック" charset="0"/>
              <a:cs typeface="Arial" charset="0"/>
            </a:endParaRPr>
          </a:p>
          <a:p>
            <a:pPr lvl="1">
              <a:tabLst>
                <a:tab pos="128588" algn="l"/>
                <a:tab pos="457200" algn="l"/>
              </a:tabLst>
            </a:pPr>
            <a:r>
              <a:rPr lang="fr-FR" sz="2400" dirty="0">
                <a:latin typeface="Arial" charset="0"/>
                <a:ea typeface="ＭＳ Ｐゴシック" charset="0"/>
                <a:cs typeface="Arial" charset="0"/>
              </a:rPr>
              <a:t>Ne pas savoir ce que vous voudriez faire dans la vie / </a:t>
            </a:r>
            <a:r>
              <a:rPr lang="fr-FR" sz="2400" dirty="0" smtClean="0">
                <a:latin typeface="Arial" charset="0"/>
                <a:ea typeface="ＭＳ Ｐゴシック" charset="0"/>
                <a:cs typeface="Arial" charset="0"/>
              </a:rPr>
              <a:t>vous </a:t>
            </a:r>
            <a:r>
              <a:rPr lang="fr-FR" sz="2400" dirty="0">
                <a:latin typeface="Arial" charset="0"/>
                <a:ea typeface="ＭＳ Ｐゴシック" charset="0"/>
                <a:cs typeface="Arial" charset="0"/>
              </a:rPr>
              <a:t>sentir seul </a:t>
            </a:r>
            <a:endParaRPr lang="en-US" sz="2400" dirty="0">
              <a:latin typeface="Arial" charset="0"/>
              <a:ea typeface="ＭＳ Ｐゴシック" charset="0"/>
              <a:cs typeface="Arial" charset="0"/>
            </a:endParaRPr>
          </a:p>
        </p:txBody>
      </p:sp>
    </p:spTree>
    <p:extLst>
      <p:ext uri="{BB962C8B-B14F-4D97-AF65-F5344CB8AC3E}">
        <p14:creationId xmlns:p14="http://schemas.microsoft.com/office/powerpoint/2010/main" val="112043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a:xfrm>
            <a:off x="779464" y="357718"/>
            <a:ext cx="7583487" cy="1043516"/>
          </a:xfrm>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90000" cy="375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853F4D5A-EEEE-7443-9A8D-2F3448E37156}"/>
              </a:ext>
            </a:extLst>
          </p:cNvPr>
          <p:cNvSpPr/>
          <p:nvPr/>
        </p:nvSpPr>
        <p:spPr>
          <a:xfrm>
            <a:off x="468314" y="1316567"/>
            <a:ext cx="8207375" cy="430887"/>
          </a:xfrm>
          <a:prstGeom prst="rect">
            <a:avLst/>
          </a:prstGeom>
        </p:spPr>
        <p:txBody>
          <a:bodyPr>
            <a:spAutoFit/>
          </a:bodyPr>
          <a:lstStyle/>
          <a:p>
            <a:pPr algn="ctr" eaLnBrk="1" fontAlgn="auto" hangingPunct="1">
              <a:lnSpc>
                <a:spcPct val="90000"/>
              </a:lnSpc>
              <a:spcAft>
                <a:spcPts val="0"/>
              </a:spcAft>
              <a:defRPr/>
            </a:pPr>
            <a:r>
              <a:rPr lang="en-AU" altLang="en-US" sz="2400" b="1" dirty="0">
                <a:solidFill>
                  <a:schemeClr val="accent5"/>
                </a:solidFill>
                <a:latin typeface="Arial" panose="020B0604020202020204" pitchFamily="34" charset="0"/>
                <a:ea typeface="MS PGothic" charset="-128"/>
                <a:cs typeface="Arial" panose="020B0604020202020204" pitchFamily="34" charset="0"/>
              </a:rPr>
              <a:t>Criterion 2: Appropriateness of structure and sequence</a:t>
            </a:r>
          </a:p>
        </p:txBody>
      </p:sp>
    </p:spTree>
    <p:extLst>
      <p:ext uri="{BB962C8B-B14F-4D97-AF65-F5344CB8AC3E}">
        <p14:creationId xmlns:p14="http://schemas.microsoft.com/office/powerpoint/2010/main" val="1401235178"/>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sp>
        <p:nvSpPr>
          <p:cNvPr id="5" name="Rectangle 3">
            <a:extLst>
              <a:ext uri="{FF2B5EF4-FFF2-40B4-BE49-F238E27FC236}">
                <a16:creationId xmlns="" xmlns:a16="http://schemas.microsoft.com/office/drawing/2014/main" id="{AF6A9839-796F-104C-8A5B-37B72D050228}"/>
              </a:ext>
            </a:extLst>
          </p:cNvPr>
          <p:cNvSpPr txBox="1">
            <a:spLocks/>
          </p:cNvSpPr>
          <p:nvPr/>
        </p:nvSpPr>
        <p:spPr bwMode="auto">
          <a:xfrm>
            <a:off x="393701" y="1424517"/>
            <a:ext cx="8353425" cy="115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lgn="l" rtl="0" eaLnBrk="0" fontAlgn="base" hangingPunct="0">
              <a:spcBef>
                <a:spcPts val="2000"/>
              </a:spcBef>
              <a:spcAft>
                <a:spcPct val="0"/>
              </a:spcAft>
              <a:buFont typeface="Wingdings 2" charset="2"/>
              <a:buChar char=""/>
              <a:defRPr sz="2200" kern="1200">
                <a:solidFill>
                  <a:schemeClr val="bg1"/>
                </a:solidFill>
                <a:latin typeface="+mn-lt"/>
                <a:ea typeface="MS PGothic" panose="020B0600070205080204" pitchFamily="34" charset="-128"/>
                <a:cs typeface="MS PGothic" charset="0"/>
              </a:defRPr>
            </a:lvl1pPr>
            <a:lvl2pPr marL="577850" indent="-295275" algn="l" rtl="0" eaLnBrk="0" fontAlgn="base" hangingPunct="0">
              <a:spcBef>
                <a:spcPts val="600"/>
              </a:spcBef>
              <a:spcAft>
                <a:spcPct val="0"/>
              </a:spcAft>
              <a:buFont typeface="Wingdings 2" charset="2"/>
              <a:buChar char=""/>
              <a:defRPr sz="2000" kern="1200">
                <a:solidFill>
                  <a:schemeClr val="bg1"/>
                </a:solidFill>
                <a:latin typeface="+mn-lt"/>
                <a:ea typeface="MS PGothic" panose="020B0600070205080204" pitchFamily="34" charset="-128"/>
                <a:cs typeface="MS PGothic" charset="0"/>
              </a:defRPr>
            </a:lvl2pPr>
            <a:lvl3pPr marL="860425"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3pPr>
            <a:lvl4pPr marL="1143000"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4pPr>
            <a:lvl5pPr marL="1425575"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eaLnBrk="1" hangingPunct="1">
              <a:lnSpc>
                <a:spcPct val="90000"/>
              </a:lnSpc>
              <a:buFont typeface="Wingdings 2" charset="2"/>
              <a:buNone/>
              <a:defRPr/>
            </a:pPr>
            <a:r>
              <a:rPr lang="en-AU" altLang="en-US" sz="2400" b="1" dirty="0">
                <a:solidFill>
                  <a:schemeClr val="accent5"/>
                </a:solidFill>
                <a:latin typeface="Arial" charset="0"/>
                <a:ea typeface="MS PGothic" charset="-128"/>
              </a:rPr>
              <a:t>Criterion 3: </a:t>
            </a:r>
            <a:r>
              <a:rPr lang="en-AU" sz="2400" b="1" dirty="0">
                <a:solidFill>
                  <a:schemeClr val="accent5"/>
                </a:solidFill>
              </a:rPr>
              <a:t>Accuracy, range and appropriateness of vocabulary and grammar</a:t>
            </a:r>
            <a:endParaRPr lang="fr-FR" altLang="en-US" sz="2400" b="1" dirty="0">
              <a:solidFill>
                <a:schemeClr val="accent5"/>
              </a:solidFill>
              <a:ea typeface="MS PGothic" charset="-128"/>
            </a:endParaRPr>
          </a:p>
        </p:txBody>
      </p:sp>
      <p:sp>
        <p:nvSpPr>
          <p:cNvPr id="9" name="Rectangle 3"/>
          <p:cNvSpPr txBox="1">
            <a:spLocks noChangeArrowheads="1"/>
          </p:cNvSpPr>
          <p:nvPr/>
        </p:nvSpPr>
        <p:spPr bwMode="auto">
          <a:xfrm>
            <a:off x="395289" y="2468034"/>
            <a:ext cx="8569325" cy="43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bg1"/>
                </a:solidFill>
                <a:latin typeface="Trebuchet MS" charset="0"/>
                <a:ea typeface="MS PGothic" charset="0"/>
                <a:cs typeface="MS PGothic" charset="0"/>
              </a:defRPr>
            </a:lvl1pPr>
            <a:lvl2pPr>
              <a:defRPr sz="2000">
                <a:solidFill>
                  <a:schemeClr val="bg1"/>
                </a:solidFill>
                <a:latin typeface="Trebuchet MS" charset="0"/>
                <a:ea typeface="MS PGothic" charset="0"/>
                <a:cs typeface="MS PGothic" charset="0"/>
              </a:defRPr>
            </a:lvl2pPr>
            <a:lvl3pPr>
              <a:defRPr>
                <a:solidFill>
                  <a:schemeClr val="bg1"/>
                </a:solidFill>
                <a:latin typeface="Trebuchet MS" charset="0"/>
                <a:ea typeface="MS PGothic" charset="0"/>
                <a:cs typeface="MS PGothic" charset="0"/>
              </a:defRPr>
            </a:lvl3pPr>
            <a:lvl4pPr>
              <a:defRPr>
                <a:solidFill>
                  <a:schemeClr val="bg1"/>
                </a:solidFill>
                <a:latin typeface="Trebuchet MS" charset="0"/>
                <a:ea typeface="MS PGothic" charset="0"/>
                <a:cs typeface="MS PGothic" charset="0"/>
              </a:defRPr>
            </a:lvl4pPr>
            <a:lvl5pPr>
              <a:defRPr>
                <a:solidFill>
                  <a:schemeClr val="bg1"/>
                </a:solidFill>
                <a:latin typeface="Trebuchet MS" charset="0"/>
                <a:ea typeface="MS PGothic" charset="0"/>
                <a:cs typeface="MS PGothic" charset="0"/>
              </a:defRPr>
            </a:lvl5pPr>
            <a:lvl6pPr marL="18827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6pPr>
            <a:lvl7pPr marL="23399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7pPr>
            <a:lvl8pPr marL="27971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8pPr>
            <a:lvl9pPr marL="3254375" indent="-282575" eaLnBrk="0" fontAlgn="base" hangingPunct="0">
              <a:spcBef>
                <a:spcPts val="600"/>
              </a:spcBef>
              <a:spcAft>
                <a:spcPct val="0"/>
              </a:spcAft>
              <a:buFont typeface="Wingdings 2" charset="0"/>
              <a:defRPr>
                <a:solidFill>
                  <a:schemeClr val="bg1"/>
                </a:solidFill>
                <a:latin typeface="Trebuchet MS" charset="0"/>
                <a:ea typeface="MS PGothic" charset="0"/>
                <a:cs typeface="MS PGothic" charset="0"/>
              </a:defRPr>
            </a:lvl9pPr>
          </a:lstStyle>
          <a:p>
            <a:pPr eaLnBrk="1" hangingPunct="1">
              <a:lnSpc>
                <a:spcPct val="150000"/>
              </a:lnSpc>
              <a:spcBef>
                <a:spcPts val="2000"/>
              </a:spcBef>
              <a:buFont typeface="Wingdings 2" charset="0"/>
              <a:buNone/>
            </a:pPr>
            <a:r>
              <a:rPr lang="en-AU" sz="2800" b="1">
                <a:latin typeface="Arial" charset="0"/>
                <a:cs typeface="Arial" charset="0"/>
              </a:rPr>
              <a:t>Key words:</a:t>
            </a:r>
          </a:p>
          <a:p>
            <a:pPr eaLnBrk="1" hangingPunct="1">
              <a:lnSpc>
                <a:spcPct val="90000"/>
              </a:lnSpc>
              <a:spcAft>
                <a:spcPts val="600"/>
              </a:spcAft>
              <a:buFont typeface="Wingdings 2" charset="0"/>
              <a:buChar char=""/>
            </a:pPr>
            <a:r>
              <a:rPr lang="fr-FR" sz="2400">
                <a:latin typeface="Arial" charset="0"/>
                <a:cs typeface="Arial" charset="0"/>
              </a:rPr>
              <a:t>votre anxiété </a:t>
            </a:r>
          </a:p>
          <a:p>
            <a:pPr eaLnBrk="1" hangingPunct="1">
              <a:lnSpc>
                <a:spcPct val="90000"/>
              </a:lnSpc>
              <a:spcAft>
                <a:spcPts val="600"/>
              </a:spcAft>
              <a:buFont typeface="Wingdings 2" charset="0"/>
              <a:buChar char=""/>
            </a:pPr>
            <a:r>
              <a:rPr lang="fr-FR" sz="2400">
                <a:latin typeface="Arial" charset="0"/>
                <a:cs typeface="Arial" charset="0"/>
              </a:rPr>
              <a:t>vos espoirs</a:t>
            </a:r>
          </a:p>
          <a:p>
            <a:pPr eaLnBrk="1" hangingPunct="1">
              <a:lnSpc>
                <a:spcPct val="90000"/>
              </a:lnSpc>
              <a:spcAft>
                <a:spcPts val="600"/>
              </a:spcAft>
              <a:buFont typeface="Wingdings 2" charset="0"/>
              <a:buChar char=""/>
            </a:pPr>
            <a:r>
              <a:rPr lang="fr-FR" sz="2400">
                <a:latin typeface="Arial" charset="0"/>
                <a:cs typeface="Arial" charset="0"/>
              </a:rPr>
              <a:t>votre vie après l’école</a:t>
            </a:r>
          </a:p>
          <a:p>
            <a:pPr eaLnBrk="1" hangingPunct="1">
              <a:lnSpc>
                <a:spcPct val="90000"/>
              </a:lnSpc>
              <a:spcAft>
                <a:spcPts val="600"/>
              </a:spcAft>
              <a:buFont typeface="Wingdings 2" charset="0"/>
              <a:buChar char=""/>
            </a:pPr>
            <a:r>
              <a:rPr lang="fr-FR" sz="2400">
                <a:latin typeface="Arial" charset="0"/>
                <a:cs typeface="Arial" charset="0"/>
              </a:rPr>
              <a:t>désormais 18 ans</a:t>
            </a:r>
            <a:endParaRPr lang="en-US" sz="2000">
              <a:latin typeface="Arial" charset="0"/>
              <a:cs typeface="Arial" charset="0"/>
            </a:endParaRPr>
          </a:p>
          <a:p>
            <a:pPr marL="577850" lvl="1" indent="-295275" eaLnBrk="1" hangingPunct="1">
              <a:lnSpc>
                <a:spcPct val="90000"/>
              </a:lnSpc>
              <a:spcBef>
                <a:spcPts val="600"/>
              </a:spcBef>
              <a:buFont typeface="Wingdings 2" charset="0"/>
              <a:buChar char=""/>
            </a:pPr>
            <a:endParaRPr lang="en-AU" sz="2800">
              <a:latin typeface="Arial" charset="0"/>
              <a:ea typeface="ＭＳ Ｐゴシック" charset="0"/>
              <a:cs typeface="Arial" charset="0"/>
            </a:endParaRPr>
          </a:p>
        </p:txBody>
      </p:sp>
    </p:spTree>
    <p:extLst>
      <p:ext uri="{BB962C8B-B14F-4D97-AF65-F5344CB8AC3E}">
        <p14:creationId xmlns:p14="http://schemas.microsoft.com/office/powerpoint/2010/main" val="325674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9"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Planning</a:t>
            </a:r>
            <a:endParaRPr lang="en-AU" sz="5100">
              <a:latin typeface="Arial" charset="0"/>
              <a:ea typeface="MS PGothic" charset="0"/>
            </a:endParaRPr>
          </a:p>
        </p:txBody>
      </p:sp>
      <p:sp>
        <p:nvSpPr>
          <p:cNvPr id="344067" name="Rectangle 3"/>
          <p:cNvSpPr>
            <a:spLocks noGrp="1"/>
          </p:cNvSpPr>
          <p:nvPr>
            <p:ph idx="1"/>
          </p:nvPr>
        </p:nvSpPr>
        <p:spPr>
          <a:xfrm>
            <a:off x="395289" y="2565401"/>
            <a:ext cx="8497887" cy="3934884"/>
          </a:xfrm>
        </p:spPr>
        <p:txBody>
          <a:bodyPr/>
          <a:lstStyle/>
          <a:p>
            <a:pPr marL="0" indent="0" eaLnBrk="1" hangingPunct="1">
              <a:spcBef>
                <a:spcPct val="0"/>
              </a:spcBef>
              <a:spcAft>
                <a:spcPts val="600"/>
              </a:spcAft>
              <a:buFont typeface="Wingdings 2" charset="0"/>
              <a:buNone/>
            </a:pPr>
            <a:r>
              <a:rPr lang="en-AU" sz="2400" b="1">
                <a:latin typeface="Arial" charset="0"/>
                <a:ea typeface="MS PGothic" charset="0"/>
                <a:cs typeface="Arial" charset="0"/>
              </a:rPr>
              <a:t>Tenses and/or sentence structures to use</a:t>
            </a:r>
          </a:p>
          <a:p>
            <a:pPr marL="0" indent="0">
              <a:spcBef>
                <a:spcPct val="0"/>
              </a:spcBef>
              <a:spcAft>
                <a:spcPts val="1200"/>
              </a:spcAft>
            </a:pPr>
            <a:r>
              <a:rPr lang="en-US" sz="2000" b="1">
                <a:solidFill>
                  <a:srgbClr val="F8FDD8"/>
                </a:solidFill>
                <a:latin typeface="Arial" charset="0"/>
                <a:ea typeface="MS PGothic" charset="0"/>
                <a:cs typeface="Arial" charset="0"/>
              </a:rPr>
              <a:t>Passé composé/imparfait </a:t>
            </a:r>
            <a:r>
              <a:rPr lang="en-US" sz="2000">
                <a:solidFill>
                  <a:srgbClr val="F8FDD8"/>
                </a:solidFill>
                <a:latin typeface="Arial" charset="0"/>
                <a:ea typeface="MS PGothic" charset="0"/>
                <a:cs typeface="Arial" charset="0"/>
              </a:rPr>
              <a:t>- </a:t>
            </a:r>
            <a:r>
              <a:rPr lang="en-US" sz="2000">
                <a:latin typeface="Arial" charset="0"/>
                <a:ea typeface="MS PGothic" charset="0"/>
                <a:cs typeface="Arial" charset="0"/>
              </a:rPr>
              <a:t>describe what has happened in the past </a:t>
            </a:r>
          </a:p>
          <a:p>
            <a:pPr marL="0" indent="0">
              <a:spcBef>
                <a:spcPct val="0"/>
              </a:spcBef>
              <a:spcAft>
                <a:spcPts val="1200"/>
              </a:spcAft>
            </a:pPr>
            <a:r>
              <a:rPr lang="en-US" sz="2000" b="1">
                <a:solidFill>
                  <a:srgbClr val="F8FDD8"/>
                </a:solidFill>
                <a:latin typeface="Arial" charset="0"/>
                <a:ea typeface="MS PGothic" charset="0"/>
                <a:cs typeface="Arial" charset="0"/>
              </a:rPr>
              <a:t>Conditional - </a:t>
            </a:r>
            <a:r>
              <a:rPr lang="en-US" sz="2000">
                <a:latin typeface="Arial" charset="0"/>
                <a:ea typeface="MS PGothic" charset="0"/>
                <a:cs typeface="Arial" charset="0"/>
              </a:rPr>
              <a:t>what you could do  </a:t>
            </a:r>
          </a:p>
          <a:p>
            <a:pPr marL="0" indent="0">
              <a:spcBef>
                <a:spcPct val="0"/>
              </a:spcBef>
              <a:spcAft>
                <a:spcPts val="1200"/>
              </a:spcAft>
            </a:pPr>
            <a:r>
              <a:rPr lang="en-US" sz="2000" b="1">
                <a:solidFill>
                  <a:srgbClr val="F8FDD8"/>
                </a:solidFill>
                <a:latin typeface="Arial" charset="0"/>
                <a:ea typeface="MS PGothic" charset="0"/>
                <a:cs typeface="Arial" charset="0"/>
              </a:rPr>
              <a:t>Future/futur proche</a:t>
            </a:r>
            <a:r>
              <a:rPr lang="en-US" sz="2000">
                <a:solidFill>
                  <a:srgbClr val="F8FDD8"/>
                </a:solidFill>
                <a:latin typeface="Arial" charset="0"/>
                <a:ea typeface="MS PGothic" charset="0"/>
                <a:cs typeface="Arial" charset="0"/>
              </a:rPr>
              <a:t> </a:t>
            </a:r>
            <a:r>
              <a:rPr lang="en-US" sz="2000">
                <a:latin typeface="Arial" charset="0"/>
                <a:ea typeface="MS PGothic" charset="0"/>
                <a:cs typeface="Arial" charset="0"/>
              </a:rPr>
              <a:t>– what you will do</a:t>
            </a:r>
          </a:p>
          <a:p>
            <a:pPr marL="0" indent="0">
              <a:spcBef>
                <a:spcPct val="0"/>
              </a:spcBef>
              <a:spcAft>
                <a:spcPts val="1200"/>
              </a:spcAft>
            </a:pPr>
            <a:r>
              <a:rPr lang="en-US" sz="2000" b="1">
                <a:solidFill>
                  <a:srgbClr val="F8FDD8"/>
                </a:solidFill>
                <a:latin typeface="Arial" charset="0"/>
                <a:ea typeface="MS PGothic" charset="0"/>
                <a:cs typeface="Arial" charset="0"/>
              </a:rPr>
              <a:t>Subjunctive -</a:t>
            </a:r>
            <a:r>
              <a:rPr lang="en-US" sz="2000" b="1">
                <a:latin typeface="Arial" charset="0"/>
                <a:ea typeface="MS PGothic" charset="0"/>
                <a:cs typeface="Arial" charset="0"/>
              </a:rPr>
              <a:t> </a:t>
            </a:r>
            <a:r>
              <a:rPr lang="en-US" sz="2000">
                <a:latin typeface="Arial" charset="0"/>
                <a:ea typeface="MS PGothic" charset="0"/>
                <a:cs typeface="Arial" charset="0"/>
              </a:rPr>
              <a:t>Talking about emotions or using a conjunction like bien que or il faut que</a:t>
            </a:r>
            <a:endParaRPr lang="en-AU" sz="2000" b="1">
              <a:latin typeface="Arial" charset="0"/>
              <a:ea typeface="MS PGothic" charset="0"/>
              <a:cs typeface="Arial" charset="0"/>
            </a:endParaRPr>
          </a:p>
        </p:txBody>
      </p:sp>
      <p:sp>
        <p:nvSpPr>
          <p:cNvPr id="4" name="Rectangle 3">
            <a:extLst>
              <a:ext uri="{FF2B5EF4-FFF2-40B4-BE49-F238E27FC236}">
                <a16:creationId xmlns="" xmlns:a16="http://schemas.microsoft.com/office/drawing/2014/main" id="{7E87D3FA-8286-8942-8E5B-9ECFF3384B9A}"/>
              </a:ext>
            </a:extLst>
          </p:cNvPr>
          <p:cNvSpPr txBox="1">
            <a:spLocks/>
          </p:cNvSpPr>
          <p:nvPr/>
        </p:nvSpPr>
        <p:spPr bwMode="auto">
          <a:xfrm>
            <a:off x="393701" y="1413933"/>
            <a:ext cx="8353425" cy="115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lgn="l" rtl="0" eaLnBrk="0" fontAlgn="base" hangingPunct="0">
              <a:spcBef>
                <a:spcPts val="2000"/>
              </a:spcBef>
              <a:spcAft>
                <a:spcPct val="0"/>
              </a:spcAft>
              <a:buFont typeface="Wingdings 2" charset="2"/>
              <a:buChar char=""/>
              <a:defRPr sz="2200" kern="1200">
                <a:solidFill>
                  <a:schemeClr val="bg1"/>
                </a:solidFill>
                <a:latin typeface="+mn-lt"/>
                <a:ea typeface="MS PGothic" panose="020B0600070205080204" pitchFamily="34" charset="-128"/>
                <a:cs typeface="MS PGothic" charset="0"/>
              </a:defRPr>
            </a:lvl1pPr>
            <a:lvl2pPr marL="577850" indent="-295275" algn="l" rtl="0" eaLnBrk="0" fontAlgn="base" hangingPunct="0">
              <a:spcBef>
                <a:spcPts val="600"/>
              </a:spcBef>
              <a:spcAft>
                <a:spcPct val="0"/>
              </a:spcAft>
              <a:buFont typeface="Wingdings 2" charset="2"/>
              <a:buChar char=""/>
              <a:defRPr sz="2000" kern="1200">
                <a:solidFill>
                  <a:schemeClr val="bg1"/>
                </a:solidFill>
                <a:latin typeface="+mn-lt"/>
                <a:ea typeface="MS PGothic" panose="020B0600070205080204" pitchFamily="34" charset="-128"/>
                <a:cs typeface="MS PGothic" charset="0"/>
              </a:defRPr>
            </a:lvl2pPr>
            <a:lvl3pPr marL="860425"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3pPr>
            <a:lvl4pPr marL="1143000"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4pPr>
            <a:lvl5pPr marL="1425575" indent="-282575" algn="l" rtl="0" eaLnBrk="0" fontAlgn="base" hangingPunct="0">
              <a:spcBef>
                <a:spcPts val="600"/>
              </a:spcBef>
              <a:spcAft>
                <a:spcPct val="0"/>
              </a:spcAft>
              <a:buFont typeface="Wingdings 2" charset="2"/>
              <a:buChar char=""/>
              <a:defRPr kern="1200">
                <a:solidFill>
                  <a:schemeClr val="bg1"/>
                </a:solidFill>
                <a:latin typeface="+mn-lt"/>
                <a:ea typeface="MS PGothic" panose="020B0600070205080204" pitchFamily="34" charset="-128"/>
                <a:cs typeface="MS PGothic" charset="0"/>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eaLnBrk="1" hangingPunct="1">
              <a:lnSpc>
                <a:spcPct val="90000"/>
              </a:lnSpc>
              <a:buFont typeface="Wingdings 2" charset="2"/>
              <a:buNone/>
              <a:defRPr/>
            </a:pPr>
            <a:r>
              <a:rPr lang="en-AU" altLang="en-US" sz="2400" b="1" dirty="0">
                <a:solidFill>
                  <a:schemeClr val="accent5"/>
                </a:solidFill>
                <a:latin typeface="Arial" charset="0"/>
                <a:ea typeface="MS PGothic" charset="-128"/>
              </a:rPr>
              <a:t>Criterion 3: </a:t>
            </a:r>
            <a:r>
              <a:rPr lang="en-AU" sz="2400" b="1" dirty="0">
                <a:solidFill>
                  <a:schemeClr val="accent5"/>
                </a:solidFill>
              </a:rPr>
              <a:t>Accuracy, range and appropriateness of vocabulary and grammar</a:t>
            </a:r>
            <a:endParaRPr lang="fr-FR" altLang="en-US" sz="2400" b="1" dirty="0">
              <a:solidFill>
                <a:schemeClr val="accent5"/>
              </a:solidFill>
              <a:ea typeface="MS PGothic" charset="-128"/>
            </a:endParaRPr>
          </a:p>
        </p:txBody>
      </p:sp>
    </p:spTree>
    <p:extLst>
      <p:ext uri="{BB962C8B-B14F-4D97-AF65-F5344CB8AC3E}">
        <p14:creationId xmlns:p14="http://schemas.microsoft.com/office/powerpoint/2010/main" val="3749782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779465" y="0"/>
            <a:ext cx="7583487" cy="1930400"/>
          </a:xfrm>
        </p:spPr>
        <p:txBody>
          <a:bodyPr/>
          <a:lstStyle/>
          <a:p>
            <a:r>
              <a:rPr lang="fr-FR" sz="4000" b="1" dirty="0" smtClean="0">
                <a:latin typeface="Arial" charset="0"/>
                <a:ea typeface="MS PGothic" charset="0"/>
              </a:rPr>
              <a:t/>
            </a:r>
            <a:br>
              <a:rPr lang="fr-FR" sz="4000" b="1" dirty="0" smtClean="0">
                <a:latin typeface="Arial" charset="0"/>
                <a:ea typeface="MS PGothic" charset="0"/>
              </a:rPr>
            </a:br>
            <a:r>
              <a:rPr lang="fr-FR" sz="4000" b="1" dirty="0">
                <a:latin typeface="Arial" charset="0"/>
                <a:ea typeface="MS PGothic" charset="0"/>
              </a:rPr>
              <a:t/>
            </a:r>
            <a:br>
              <a:rPr lang="fr-FR" sz="4000" b="1" dirty="0">
                <a:latin typeface="Arial" charset="0"/>
                <a:ea typeface="MS PGothic" charset="0"/>
              </a:rPr>
            </a:br>
            <a:r>
              <a:rPr lang="fr-FR" sz="4000" b="1" dirty="0" smtClean="0">
                <a:latin typeface="Arial" charset="0"/>
                <a:ea typeface="MS PGothic" charset="0"/>
              </a:rPr>
              <a:t/>
            </a:r>
            <a:br>
              <a:rPr lang="fr-FR" sz="4000" b="1" dirty="0" smtClean="0">
                <a:latin typeface="Arial" charset="0"/>
                <a:ea typeface="MS PGothic" charset="0"/>
              </a:rPr>
            </a:br>
            <a:r>
              <a:rPr lang="fr-FR" sz="4000" b="1" dirty="0">
                <a:latin typeface="Arial" charset="0"/>
                <a:ea typeface="MS PGothic" charset="0"/>
              </a:rPr>
              <a:t/>
            </a:r>
            <a:br>
              <a:rPr lang="fr-FR" sz="4000" b="1" dirty="0">
                <a:latin typeface="Arial" charset="0"/>
                <a:ea typeface="MS PGothic" charset="0"/>
              </a:rPr>
            </a:br>
            <a:r>
              <a:rPr lang="fr-FR" sz="4000" b="1" dirty="0" smtClean="0">
                <a:latin typeface="Arial" charset="0"/>
                <a:ea typeface="MS PGothic" charset="0"/>
              </a:rPr>
              <a:t/>
            </a:r>
            <a:br>
              <a:rPr lang="fr-FR" sz="4000" b="1" dirty="0" smtClean="0">
                <a:latin typeface="Arial" charset="0"/>
                <a:ea typeface="MS PGothic" charset="0"/>
              </a:rPr>
            </a:br>
            <a:r>
              <a:rPr lang="fr-FR" sz="4000" b="1" dirty="0" smtClean="0">
                <a:latin typeface="Arial" charset="0"/>
                <a:ea typeface="MS PGothic" charset="0"/>
              </a:rPr>
              <a:t>Connecteurs </a:t>
            </a:r>
            <a:r>
              <a:rPr lang="fr-FR" sz="4000" b="1" dirty="0">
                <a:latin typeface="Arial" charset="0"/>
                <a:ea typeface="MS PGothic" charset="0"/>
              </a:rPr>
              <a:t>logiques </a:t>
            </a:r>
            <a:br>
              <a:rPr lang="fr-FR" sz="4000" b="1" dirty="0">
                <a:latin typeface="Arial" charset="0"/>
                <a:ea typeface="MS PGothic" charset="0"/>
              </a:rPr>
            </a:br>
            <a:endParaRPr lang="en-AU" dirty="0">
              <a:latin typeface="Trebuchet MS" charset="0"/>
              <a:ea typeface="MS PGothic" charset="0"/>
            </a:endParaRPr>
          </a:p>
        </p:txBody>
      </p:sp>
      <p:sp>
        <p:nvSpPr>
          <p:cNvPr id="3" name="Content Placeholder 2">
            <a:extLst>
              <a:ext uri="{FF2B5EF4-FFF2-40B4-BE49-F238E27FC236}">
                <a16:creationId xmlns="" xmlns:a16="http://schemas.microsoft.com/office/drawing/2014/main" id="{2C6A4B39-8F45-974F-9319-95B87A1C719B}"/>
              </a:ext>
            </a:extLst>
          </p:cNvPr>
          <p:cNvSpPr>
            <a:spLocks noGrp="1"/>
          </p:cNvSpPr>
          <p:nvPr>
            <p:ph idx="1"/>
          </p:nvPr>
        </p:nvSpPr>
        <p:spPr>
          <a:xfrm>
            <a:off x="779465" y="2184400"/>
            <a:ext cx="7583487" cy="3853331"/>
          </a:xfrm>
        </p:spPr>
        <p:txBody>
          <a:bodyPr/>
          <a:lstStyle/>
          <a:p>
            <a:pPr marL="0" indent="0" eaLnBrk="1" hangingPunct="1"/>
            <a:r>
              <a:rPr lang="fr-FR" sz="2400" dirty="0" smtClean="0">
                <a:latin typeface="Arial" charset="0"/>
                <a:ea typeface="MS PGothic" charset="0"/>
              </a:rPr>
              <a:t>  Néanmoins</a:t>
            </a:r>
            <a:r>
              <a:rPr lang="fr-FR" sz="2400" dirty="0">
                <a:latin typeface="Arial" charset="0"/>
                <a:ea typeface="MS PGothic" charset="0"/>
              </a:rPr>
              <a:t>, cependant, ceci dit</a:t>
            </a:r>
          </a:p>
          <a:p>
            <a:pPr marL="0" indent="0"/>
            <a:endParaRPr lang="en-AU" dirty="0">
              <a:latin typeface="Trebuchet MS" charset="0"/>
              <a:ea typeface="MS PGothic" charset="0"/>
            </a:endParaRPr>
          </a:p>
        </p:txBody>
      </p:sp>
    </p:spTree>
    <p:extLst>
      <p:ext uri="{BB962C8B-B14F-4D97-AF65-F5344CB8AC3E}">
        <p14:creationId xmlns:p14="http://schemas.microsoft.com/office/powerpoint/2010/main" val="3867640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p:txBody>
          <a:bodyPr/>
          <a:lstStyle/>
          <a:p>
            <a:pPr eaLnBrk="1" hangingPunct="1"/>
            <a:r>
              <a:rPr lang="en-AU" sz="4800" b="1">
                <a:latin typeface="Courier" charset="0"/>
                <a:ea typeface="MS PGothic" charset="0"/>
                <a:cs typeface="Courier" charset="0"/>
              </a:rPr>
              <a:t>Bonne chance</a:t>
            </a:r>
          </a:p>
        </p:txBody>
      </p:sp>
      <p:pic>
        <p:nvPicPr>
          <p:cNvPr id="82946" name="Content Placeholder 3" descr="happy-monkey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253" b="11496"/>
          <a:stretch>
            <a:fillRect/>
          </a:stretch>
        </p:blipFill>
        <p:spPr>
          <a:xfrm>
            <a:off x="2700338" y="2271184"/>
            <a:ext cx="6443662" cy="4586816"/>
          </a:xfrm>
        </p:spPr>
      </p:pic>
      <p:sp>
        <p:nvSpPr>
          <p:cNvPr id="82947" name="Rectangle 3"/>
          <p:cNvSpPr>
            <a:spLocks noChangeArrowheads="1"/>
          </p:cNvSpPr>
          <p:nvPr/>
        </p:nvSpPr>
        <p:spPr bwMode="auto">
          <a:xfrm>
            <a:off x="2133600" y="1397001"/>
            <a:ext cx="6094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4800" b="1">
                <a:latin typeface="Courier" charset="0"/>
                <a:cs typeface="Courier" charset="0"/>
              </a:rPr>
              <a:t> et bon courage!</a:t>
            </a:r>
            <a:endParaRPr lang="en-US" sz="4800">
              <a:latin typeface="Courier" charset="0"/>
              <a:cs typeface="Courier" charset="0"/>
            </a:endParaRPr>
          </a:p>
        </p:txBody>
      </p:sp>
    </p:spTree>
    <p:extLst>
      <p:ext uri="{BB962C8B-B14F-4D97-AF65-F5344CB8AC3E}">
        <p14:creationId xmlns:p14="http://schemas.microsoft.com/office/powerpoint/2010/main" val="2289539178"/>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ctrTitle"/>
          </p:nvPr>
        </p:nvSpPr>
        <p:spPr>
          <a:xfrm>
            <a:off x="1600200" y="2493435"/>
            <a:ext cx="6762750" cy="1468967"/>
          </a:xfrm>
        </p:spPr>
        <p:txBody>
          <a:bodyPr/>
          <a:lstStyle/>
          <a:p>
            <a:pPr eaLnBrk="1" hangingPunct="1"/>
            <a:r>
              <a:rPr lang="en-US" b="1">
                <a:latin typeface="Arial" charset="0"/>
                <a:ea typeface="MS PGothic" charset="0"/>
              </a:rPr>
              <a:t>L</a:t>
            </a:r>
            <a:r>
              <a:rPr lang="ja-JP" altLang="en-US" b="1">
                <a:latin typeface="Arial" charset="0"/>
                <a:ea typeface="MS PGothic" charset="0"/>
              </a:rPr>
              <a:t>’</a:t>
            </a:r>
            <a:r>
              <a:rPr lang="en-US" altLang="ja-JP" b="1">
                <a:latin typeface="Arial" charset="0"/>
                <a:ea typeface="MS PGothic" charset="0"/>
              </a:rPr>
              <a:t>examen oral</a:t>
            </a:r>
            <a:endParaRPr lang="en-US" b="1">
              <a:latin typeface="Arial" charset="0"/>
              <a:ea typeface="MS PGothic" charset="0"/>
            </a:endParaRPr>
          </a:p>
        </p:txBody>
      </p:sp>
      <p:sp>
        <p:nvSpPr>
          <p:cNvPr id="192514" name="Subtitle 2"/>
          <p:cNvSpPr>
            <a:spLocks noGrp="1"/>
          </p:cNvSpPr>
          <p:nvPr>
            <p:ph type="subTitle" idx="1"/>
          </p:nvPr>
        </p:nvSpPr>
        <p:spPr/>
        <p:txBody>
          <a:bodyPr/>
          <a:lstStyle/>
          <a:p>
            <a:pPr eaLnBrk="1" hangingPunct="1">
              <a:buFont typeface="Wingdings" charset="0"/>
              <a:buNone/>
            </a:pPr>
            <a:r>
              <a:rPr lang="en-US" b="1">
                <a:latin typeface="Arial" charset="0"/>
                <a:ea typeface="MS PGothic" charset="0"/>
              </a:rPr>
              <a:t>Avec Isabelle Mangeot-Hewison</a:t>
            </a:r>
          </a:p>
        </p:txBody>
      </p:sp>
    </p:spTree>
    <p:extLst>
      <p:ext uri="{BB962C8B-B14F-4D97-AF65-F5344CB8AC3E}">
        <p14:creationId xmlns:p14="http://schemas.microsoft.com/office/powerpoint/2010/main" val="41752012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55650" y="-220133"/>
            <a:ext cx="7583488" cy="1424517"/>
          </a:xfrm>
        </p:spPr>
        <p:txBody>
          <a:bodyPr/>
          <a:lstStyle/>
          <a:p>
            <a:r>
              <a:rPr lang="en-AU" b="1">
                <a:latin typeface="Trebuchet MS" charset="0"/>
                <a:ea typeface="MS PGothic" charset="0"/>
              </a:rPr>
              <a:t>L’</a:t>
            </a:r>
            <a:r>
              <a:rPr lang="en-AU" altLang="ja-JP" b="1">
                <a:latin typeface="Trebuchet MS" charset="0"/>
                <a:ea typeface="MS PGothic" charset="0"/>
              </a:rPr>
              <a:t>étude approfondie</a:t>
            </a:r>
            <a:endParaRPr lang="en-AU" b="1">
              <a:latin typeface="Trebuchet MS" charset="0"/>
              <a:ea typeface="MS PGothic" charset="0"/>
            </a:endParaRPr>
          </a:p>
        </p:txBody>
      </p:sp>
      <p:sp>
        <p:nvSpPr>
          <p:cNvPr id="41986" name="Content Placeholder 2"/>
          <p:cNvSpPr>
            <a:spLocks noGrp="1"/>
          </p:cNvSpPr>
          <p:nvPr>
            <p:ph idx="1"/>
          </p:nvPr>
        </p:nvSpPr>
        <p:spPr>
          <a:xfrm>
            <a:off x="179391" y="1509186"/>
            <a:ext cx="8785225" cy="5759449"/>
          </a:xfrm>
        </p:spPr>
        <p:txBody>
          <a:bodyPr/>
          <a:lstStyle/>
          <a:p>
            <a:r>
              <a:rPr lang="en-AU" b="1">
                <a:latin typeface="Trebuchet MS" charset="0"/>
                <a:ea typeface="MS PGothic" charset="0"/>
              </a:rPr>
              <a:t>Research your topic in depth and prepare for a range of sample questions.</a:t>
            </a:r>
          </a:p>
          <a:p>
            <a:r>
              <a:rPr lang="en-AU" b="1">
                <a:latin typeface="Trebuchet MS" charset="0"/>
                <a:ea typeface="MS PGothic" charset="0"/>
              </a:rPr>
              <a:t>Write a concise and effective one-minute introduction.</a:t>
            </a:r>
          </a:p>
          <a:p>
            <a:r>
              <a:rPr lang="en-AU" b="1">
                <a:latin typeface="Trebuchet MS" charset="0"/>
                <a:ea typeface="MS PGothic" charset="0"/>
              </a:rPr>
              <a:t>Support your ideas with evidence from your resources.</a:t>
            </a:r>
          </a:p>
          <a:p>
            <a:r>
              <a:rPr lang="en-AU" b="1">
                <a:latin typeface="Trebuchet MS" charset="0"/>
                <a:ea typeface="MS PGothic" charset="0"/>
              </a:rPr>
              <a:t>Discuss your topic in the context of French culture and values. If possible, mention the significance of your topic to France/the world today. </a:t>
            </a:r>
          </a:p>
          <a:p>
            <a:pPr>
              <a:buFont typeface="Wingdings 2" charset="0"/>
              <a:buNone/>
            </a:pPr>
            <a:endParaRPr lang="en-AU">
              <a:latin typeface="Trebuchet MS" charset="0"/>
              <a:ea typeface="MS PGothic" charset="0"/>
            </a:endParaRP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0FF939D-C0E3-3F4C-9809-72DF8FE51EC1}" type="slidenum">
              <a:rPr lang="en-GB" sz="1200">
                <a:solidFill>
                  <a:schemeClr val="tx2"/>
                </a:solidFill>
              </a:rPr>
              <a:pPr/>
              <a:t>12</a:t>
            </a:fld>
            <a:endParaRPr lang="en-GB" sz="1200">
              <a:solidFill>
                <a:schemeClr val="tx2"/>
              </a:solidFill>
            </a:endParaRPr>
          </a:p>
        </p:txBody>
      </p:sp>
    </p:spTree>
    <p:extLst>
      <p:ext uri="{BB962C8B-B14F-4D97-AF65-F5344CB8AC3E}">
        <p14:creationId xmlns:p14="http://schemas.microsoft.com/office/powerpoint/2010/main" val="221697557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p:cNvSpPr>
          <p:nvPr>
            <p:ph type="title"/>
          </p:nvPr>
        </p:nvSpPr>
        <p:spPr/>
        <p:txBody>
          <a:bodyPr/>
          <a:lstStyle/>
          <a:p>
            <a:pPr eaLnBrk="1" hangingPunct="1"/>
            <a:r>
              <a:rPr lang="en-AU" b="1">
                <a:latin typeface="Arial" charset="0"/>
                <a:ea typeface="MS PGothic" charset="0"/>
              </a:rPr>
              <a:t>QUAND et QUOI?</a:t>
            </a:r>
            <a:endParaRPr lang="en-US" b="1">
              <a:latin typeface="Arial" charset="0"/>
              <a:ea typeface="MS PGothic" charset="0"/>
            </a:endParaRPr>
          </a:p>
        </p:txBody>
      </p:sp>
      <p:sp>
        <p:nvSpPr>
          <p:cNvPr id="194562" name="Rectangle 3"/>
          <p:cNvSpPr>
            <a:spLocks noGrp="1"/>
          </p:cNvSpPr>
          <p:nvPr>
            <p:ph idx="1"/>
          </p:nvPr>
        </p:nvSpPr>
        <p:spPr/>
        <p:txBody>
          <a:bodyPr/>
          <a:lstStyle/>
          <a:p>
            <a:pPr marL="0" indent="0" algn="ctr" eaLnBrk="1" hangingPunct="1">
              <a:buFont typeface="Wingdings" charset="0"/>
              <a:buNone/>
            </a:pPr>
            <a:r>
              <a:rPr lang="en-AU" b="1" dirty="0">
                <a:latin typeface="Arial" charset="0"/>
                <a:ea typeface="MS PGothic" charset="0"/>
              </a:rPr>
              <a:t> </a:t>
            </a:r>
            <a:r>
              <a:rPr lang="en-AU" b="1" dirty="0" err="1">
                <a:latin typeface="Arial" charset="0"/>
                <a:ea typeface="MS PGothic" charset="0"/>
              </a:rPr>
              <a:t>à</a:t>
            </a:r>
            <a:r>
              <a:rPr lang="en-AU" b="1" dirty="0">
                <a:latin typeface="Arial" charset="0"/>
                <a:ea typeface="MS PGothic" charset="0"/>
              </a:rPr>
              <a:t> </a:t>
            </a:r>
            <a:r>
              <a:rPr lang="en-AU" b="1" dirty="0" err="1">
                <a:latin typeface="Arial" charset="0"/>
                <a:ea typeface="MS PGothic" charset="0"/>
              </a:rPr>
              <a:t>partir</a:t>
            </a:r>
            <a:r>
              <a:rPr lang="en-AU" b="1" dirty="0">
                <a:latin typeface="Arial" charset="0"/>
                <a:ea typeface="MS PGothic" charset="0"/>
              </a:rPr>
              <a:t> du LUNDI </a:t>
            </a:r>
            <a:r>
              <a:rPr lang="en-AU" b="1" dirty="0" smtClean="0">
                <a:latin typeface="Arial" charset="0"/>
                <a:ea typeface="MS PGothic" charset="0"/>
              </a:rPr>
              <a:t>7OCTOBRE </a:t>
            </a:r>
            <a:r>
              <a:rPr lang="en-AU" b="1" dirty="0">
                <a:latin typeface="Arial" charset="0"/>
                <a:ea typeface="MS PGothic" charset="0"/>
              </a:rPr>
              <a:t>……..</a:t>
            </a:r>
          </a:p>
          <a:p>
            <a:pPr marL="0" indent="0" eaLnBrk="1" hangingPunct="1">
              <a:buFont typeface="Wingdings" charset="0"/>
              <a:buNone/>
            </a:pPr>
            <a:endParaRPr lang="en-AU" b="1" dirty="0">
              <a:latin typeface="Arial" charset="0"/>
              <a:ea typeface="MS PGothic" charset="0"/>
            </a:endParaRPr>
          </a:p>
          <a:p>
            <a:pPr marL="0" indent="0" eaLnBrk="1" hangingPunct="1"/>
            <a:r>
              <a:rPr lang="en-AU" b="1" dirty="0">
                <a:latin typeface="Arial" charset="0"/>
                <a:ea typeface="MS PGothic" charset="0"/>
              </a:rPr>
              <a:t>CONVERSATION GÉNÉRALE: 7mins</a:t>
            </a:r>
          </a:p>
          <a:p>
            <a:pPr marL="0" indent="0" eaLnBrk="1" hangingPunct="1"/>
            <a:r>
              <a:rPr lang="en-AU" b="1" dirty="0">
                <a:latin typeface="Arial" charset="0"/>
                <a:ea typeface="MS PGothic" charset="0"/>
              </a:rPr>
              <a:t>ÉTUDE APPROFONDIE:</a:t>
            </a:r>
          </a:p>
          <a:p>
            <a:pPr lvl="1" eaLnBrk="1" hangingPunct="1"/>
            <a:r>
              <a:rPr lang="en-AU" b="1" dirty="0">
                <a:latin typeface="Arial" charset="0"/>
                <a:ea typeface="MS PGothic" charset="0"/>
              </a:rPr>
              <a:t>1 minute </a:t>
            </a:r>
            <a:r>
              <a:rPr lang="en-AU" b="1" dirty="0" err="1">
                <a:latin typeface="Arial" charset="0"/>
                <a:ea typeface="MS PGothic" charset="0"/>
              </a:rPr>
              <a:t>d’introduction</a:t>
            </a:r>
            <a:r>
              <a:rPr lang="en-AU" b="1" dirty="0">
                <a:latin typeface="Arial" charset="0"/>
                <a:ea typeface="MS PGothic" charset="0"/>
              </a:rPr>
              <a:t> </a:t>
            </a:r>
          </a:p>
          <a:p>
            <a:pPr lvl="1" eaLnBrk="1" hangingPunct="1"/>
            <a:r>
              <a:rPr lang="en-AU" b="1" dirty="0">
                <a:latin typeface="Arial" charset="0"/>
                <a:ea typeface="MS PGothic" charset="0"/>
              </a:rPr>
              <a:t>7 minutes de discussion</a:t>
            </a:r>
            <a:endParaRPr lang="en-US" b="1" dirty="0">
              <a:latin typeface="Arial" charset="0"/>
              <a:ea typeface="MS PGothic" charset="0"/>
            </a:endParaRPr>
          </a:p>
        </p:txBody>
      </p:sp>
    </p:spTree>
    <p:extLst>
      <p:ext uri="{BB962C8B-B14F-4D97-AF65-F5344CB8AC3E}">
        <p14:creationId xmlns:p14="http://schemas.microsoft.com/office/powerpoint/2010/main" val="84107151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p:cNvSpPr>
          <p:nvPr>
            <p:ph type="title"/>
          </p:nvPr>
        </p:nvSpPr>
        <p:spPr/>
        <p:txBody>
          <a:bodyPr/>
          <a:lstStyle/>
          <a:p>
            <a:pPr eaLnBrk="1" hangingPunct="1"/>
            <a:r>
              <a:rPr lang="fr-FR" b="1">
                <a:latin typeface="Arial" charset="0"/>
                <a:ea typeface="MS PGothic" charset="0"/>
              </a:rPr>
              <a:t>PRÉPARATION</a:t>
            </a:r>
            <a:endParaRPr lang="en-US" b="1">
              <a:latin typeface="Arial" charset="0"/>
              <a:ea typeface="MS PGothic" charset="0"/>
            </a:endParaRPr>
          </a:p>
        </p:txBody>
      </p:sp>
      <p:sp>
        <p:nvSpPr>
          <p:cNvPr id="89091" name="Rectangle 5"/>
          <p:cNvSpPr>
            <a:spLocks noGrp="1"/>
          </p:cNvSpPr>
          <p:nvPr>
            <p:ph idx="1"/>
          </p:nvPr>
        </p:nvSpPr>
        <p:spPr>
          <a:xfrm>
            <a:off x="609600" y="1600200"/>
            <a:ext cx="7924800" cy="4775200"/>
          </a:xfrm>
        </p:spPr>
        <p:txBody>
          <a:bodyPr/>
          <a:lstStyle/>
          <a:p>
            <a:pPr marL="0" indent="0" algn="ctr" eaLnBrk="1" hangingPunct="1">
              <a:buFont typeface="Wingdings" charset="0"/>
              <a:buNone/>
            </a:pPr>
            <a:r>
              <a:rPr lang="fr-FR" sz="2800" b="1">
                <a:latin typeface="Arial" charset="0"/>
                <a:ea typeface="MS PGothic" charset="0"/>
              </a:rPr>
              <a:t>POUR LA CONVERSATION GÉNÉRALE</a:t>
            </a:r>
            <a:endParaRPr lang="en-AU" sz="2800" b="1">
              <a:latin typeface="Arial" charset="0"/>
              <a:ea typeface="MS PGothic" charset="0"/>
            </a:endParaRPr>
          </a:p>
          <a:p>
            <a:pPr marL="0" indent="0" eaLnBrk="1" hangingPunct="1"/>
            <a:r>
              <a:rPr lang="fr-FR" sz="2800" b="1">
                <a:latin typeface="Arial" charset="0"/>
                <a:ea typeface="MS PGothic" charset="0"/>
              </a:rPr>
              <a:t>La scolarité; la vie à la maison</a:t>
            </a:r>
            <a:endParaRPr lang="en-AU" sz="2800">
              <a:latin typeface="Arial" charset="0"/>
              <a:ea typeface="MS PGothic" charset="0"/>
            </a:endParaRPr>
          </a:p>
          <a:p>
            <a:pPr marL="0" indent="0" eaLnBrk="1" hangingPunct="1"/>
            <a:r>
              <a:rPr lang="fr-FR" sz="2800" b="1">
                <a:latin typeface="Arial" charset="0"/>
                <a:ea typeface="MS PGothic" charset="0"/>
              </a:rPr>
              <a:t>La famille et les amis</a:t>
            </a:r>
            <a:endParaRPr lang="en-AU" sz="2800">
              <a:latin typeface="Arial" charset="0"/>
              <a:ea typeface="MS PGothic" charset="0"/>
            </a:endParaRPr>
          </a:p>
          <a:p>
            <a:pPr marL="0" indent="0" eaLnBrk="1" hangingPunct="1"/>
            <a:r>
              <a:rPr lang="fr-FR" sz="2800" b="1">
                <a:latin typeface="Arial" charset="0"/>
                <a:ea typeface="MS PGothic" charset="0"/>
              </a:rPr>
              <a:t>Intérêts : loisirs, travail, avenir, aspirations</a:t>
            </a:r>
            <a:endParaRPr lang="en-AU" sz="2800">
              <a:latin typeface="Arial" charset="0"/>
              <a:ea typeface="MS PGothic" charset="0"/>
            </a:endParaRPr>
          </a:p>
          <a:p>
            <a:pPr marL="0" indent="0" algn="ctr" eaLnBrk="1" hangingPunct="1">
              <a:buFont typeface="Wingdings" charset="0"/>
              <a:buNone/>
            </a:pPr>
            <a:r>
              <a:rPr lang="fr-FR" sz="3200" b="1">
                <a:latin typeface="Arial" charset="0"/>
                <a:ea typeface="MS PGothic" charset="0"/>
              </a:rPr>
              <a:t>Soyez spontanés ! </a:t>
            </a:r>
            <a:endParaRPr lang="en-AU" sz="3200">
              <a:latin typeface="Arial" charset="0"/>
              <a:ea typeface="MS PGothic" charset="0"/>
            </a:endParaRPr>
          </a:p>
          <a:p>
            <a:pPr marL="0" indent="0" eaLnBrk="1" hangingPunct="1"/>
            <a:endParaRPr lang="en-US" sz="2400" b="1">
              <a:latin typeface="Arial" charset="0"/>
              <a:ea typeface="MS PGothic" charset="0"/>
            </a:endParaRPr>
          </a:p>
        </p:txBody>
      </p:sp>
    </p:spTree>
    <p:extLst>
      <p:ext uri="{BB962C8B-B14F-4D97-AF65-F5344CB8AC3E}">
        <p14:creationId xmlns:p14="http://schemas.microsoft.com/office/powerpoint/2010/main" val="239117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4" end="4"/>
                                            </p:txEl>
                                          </p:spTgt>
                                        </p:tgtEl>
                                        <p:attrNameLst>
                                          <p:attrName>style.visibility</p:attrName>
                                        </p:attrNameLst>
                                      </p:cBhvr>
                                      <p:to>
                                        <p:strVal val="visible"/>
                                      </p:to>
                                    </p:set>
                                    <p:anim calcmode="lin" valueType="num">
                                      <p:cBhvr additive="base">
                                        <p:cTn id="7"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AU" b="1">
                <a:latin typeface="Arial" charset="0"/>
                <a:ea typeface="MS PGothic" charset="0"/>
              </a:rPr>
              <a:t>CONVERSATION G</a:t>
            </a:r>
            <a:r>
              <a:rPr lang="fr-FR" b="1">
                <a:latin typeface="Arial" charset="0"/>
                <a:ea typeface="MS PGothic" charset="0"/>
              </a:rPr>
              <a:t>É</a:t>
            </a:r>
            <a:r>
              <a:rPr lang="en-AU" b="1">
                <a:latin typeface="Arial" charset="0"/>
                <a:ea typeface="MS PGothic" charset="0"/>
              </a:rPr>
              <a:t>N</a:t>
            </a:r>
            <a:r>
              <a:rPr lang="fr-FR" b="1">
                <a:latin typeface="Arial" charset="0"/>
                <a:ea typeface="MS PGothic" charset="0"/>
              </a:rPr>
              <a:t>É</a:t>
            </a:r>
            <a:r>
              <a:rPr lang="en-AU" b="1">
                <a:latin typeface="Arial" charset="0"/>
                <a:ea typeface="MS PGothic" charset="0"/>
              </a:rPr>
              <a:t>RALE</a:t>
            </a:r>
          </a:p>
        </p:txBody>
      </p:sp>
      <p:sp>
        <p:nvSpPr>
          <p:cNvPr id="6147" name="Content Placeholder 2"/>
          <p:cNvSpPr>
            <a:spLocks noGrp="1"/>
          </p:cNvSpPr>
          <p:nvPr>
            <p:ph idx="1"/>
          </p:nvPr>
        </p:nvSpPr>
        <p:spPr/>
        <p:txBody>
          <a:bodyPr/>
          <a:lstStyle/>
          <a:p>
            <a:pPr marL="0" indent="0" algn="ctr" eaLnBrk="1" hangingPunct="1">
              <a:buFont typeface="Wingdings" charset="0"/>
              <a:buNone/>
            </a:pPr>
            <a:r>
              <a:rPr lang="en-AU" sz="2800" b="1">
                <a:latin typeface="Arial" charset="0"/>
                <a:ea typeface="MS PGothic" charset="0"/>
              </a:rPr>
              <a:t>UN MOT-CLEF:</a:t>
            </a:r>
          </a:p>
          <a:p>
            <a:pPr marL="0" indent="0" algn="ctr" eaLnBrk="1" hangingPunct="1">
              <a:buFont typeface="Wingdings" charset="0"/>
              <a:buNone/>
            </a:pPr>
            <a:r>
              <a:rPr lang="en-AU" sz="2800" b="1">
                <a:latin typeface="Arial" charset="0"/>
                <a:ea typeface="MS PGothic" charset="0"/>
              </a:rPr>
              <a:t>sachez </a:t>
            </a:r>
            <a:r>
              <a:rPr lang="en-AU" sz="2800" b="1" i="1">
                <a:latin typeface="Arial" charset="0"/>
                <a:ea typeface="MS PGothic" charset="0"/>
              </a:rPr>
              <a:t>DIRIGER</a:t>
            </a:r>
            <a:r>
              <a:rPr lang="en-AU" sz="2800" b="1">
                <a:latin typeface="Arial" charset="0"/>
                <a:ea typeface="MS PGothic" charset="0"/>
              </a:rPr>
              <a:t> la conversation</a:t>
            </a:r>
          </a:p>
          <a:p>
            <a:pPr marL="0" indent="0" algn="ctr" eaLnBrk="1" hangingPunct="1">
              <a:buFont typeface="Wingdings" charset="0"/>
              <a:buNone/>
            </a:pPr>
            <a:r>
              <a:rPr lang="en-AU" sz="2800" b="1">
                <a:latin typeface="Arial" charset="0"/>
                <a:ea typeface="MS PGothic" charset="0"/>
              </a:rPr>
              <a:t>UN AUTRE MOT-CLEF:</a:t>
            </a:r>
          </a:p>
          <a:p>
            <a:pPr marL="0" indent="0" algn="ctr" eaLnBrk="1" hangingPunct="1">
              <a:buFont typeface="Wingdings" charset="0"/>
              <a:buNone/>
            </a:pPr>
            <a:r>
              <a:rPr lang="en-AU" sz="2800" b="1" i="1">
                <a:latin typeface="Arial" charset="0"/>
                <a:ea typeface="MS PGothic" charset="0"/>
              </a:rPr>
              <a:t>ECHANGER NORMALEMENT</a:t>
            </a:r>
          </a:p>
        </p:txBody>
      </p:sp>
    </p:spTree>
    <p:extLst>
      <p:ext uri="{BB962C8B-B14F-4D97-AF65-F5344CB8AC3E}">
        <p14:creationId xmlns:p14="http://schemas.microsoft.com/office/powerpoint/2010/main" val="3960958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 calcmode="lin" valueType="num">
                                      <p:cBhvr additive="base">
                                        <p:cTn id="1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fr-FR" sz="4400" b="1">
                <a:latin typeface="Arial" charset="0"/>
                <a:ea typeface="MS PGothic" charset="0"/>
              </a:rPr>
              <a:t>PRÉPARATION</a:t>
            </a:r>
            <a:endParaRPr lang="en-US">
              <a:latin typeface="Arial" charset="0"/>
              <a:ea typeface="MS PGothic" charset="0"/>
            </a:endParaRPr>
          </a:p>
        </p:txBody>
      </p:sp>
      <p:sp>
        <p:nvSpPr>
          <p:cNvPr id="90115" name="Content Placeholder 2"/>
          <p:cNvSpPr>
            <a:spLocks noGrp="1"/>
          </p:cNvSpPr>
          <p:nvPr>
            <p:ph idx="1"/>
          </p:nvPr>
        </p:nvSpPr>
        <p:spPr>
          <a:xfrm>
            <a:off x="395291" y="1316569"/>
            <a:ext cx="8353425" cy="5541433"/>
          </a:xfrm>
        </p:spPr>
        <p:txBody>
          <a:bodyPr/>
          <a:lstStyle/>
          <a:p>
            <a:pPr marL="0" indent="0" algn="ctr" eaLnBrk="1" hangingPunct="1">
              <a:buFont typeface="Wingdings" charset="0"/>
              <a:buNone/>
            </a:pPr>
            <a:r>
              <a:rPr lang="fr-FR" sz="2800" b="1">
                <a:latin typeface="Arial" charset="0"/>
                <a:ea typeface="MS PGothic" charset="0"/>
              </a:rPr>
              <a:t>POUR L’ÉTUDE APPROFONDIE</a:t>
            </a:r>
          </a:p>
          <a:p>
            <a:pPr marL="0" indent="0" eaLnBrk="1" hangingPunct="1"/>
            <a:r>
              <a:rPr lang="en-US" sz="2800">
                <a:latin typeface="Arial" charset="0"/>
                <a:ea typeface="MS PGothic" charset="0"/>
              </a:rPr>
              <a:t>3 </a:t>
            </a:r>
            <a:r>
              <a:rPr lang="en-US" sz="2800" b="1">
                <a:latin typeface="Arial" charset="0"/>
                <a:ea typeface="MS PGothic" charset="0"/>
              </a:rPr>
              <a:t>textes</a:t>
            </a:r>
          </a:p>
          <a:p>
            <a:pPr marL="0" indent="0" eaLnBrk="1" hangingPunct="1"/>
            <a:r>
              <a:rPr lang="en-US" sz="2800">
                <a:latin typeface="Arial" charset="0"/>
                <a:ea typeface="MS PGothic" charset="0"/>
              </a:rPr>
              <a:t>sur un </a:t>
            </a:r>
            <a:r>
              <a:rPr lang="en-US" sz="2800" b="1">
                <a:latin typeface="Arial" charset="0"/>
                <a:ea typeface="MS PGothic" charset="0"/>
              </a:rPr>
              <a:t>sujet/</a:t>
            </a:r>
            <a:r>
              <a:rPr lang="fr-FR" sz="2800" b="1">
                <a:latin typeface="Arial" charset="0"/>
                <a:ea typeface="MS PGothic" charset="0"/>
              </a:rPr>
              <a:t>un thème </a:t>
            </a:r>
            <a:r>
              <a:rPr lang="fr-FR" sz="2800">
                <a:latin typeface="Arial" charset="0"/>
                <a:ea typeface="MS PGothic" charset="0"/>
              </a:rPr>
              <a:t>de votre choix (dans le cadre de ce que vous avez étudié en classe)</a:t>
            </a:r>
            <a:endParaRPr lang="en-US" sz="2800">
              <a:latin typeface="Arial" charset="0"/>
              <a:ea typeface="MS PGothic" charset="0"/>
            </a:endParaRPr>
          </a:p>
          <a:p>
            <a:pPr marL="0" indent="0" eaLnBrk="1" hangingPunct="1"/>
            <a:r>
              <a:rPr lang="en-US" sz="2800">
                <a:latin typeface="Arial" charset="0"/>
                <a:ea typeface="MS PGothic" charset="0"/>
              </a:rPr>
              <a:t>en soulignant vos </a:t>
            </a:r>
            <a:r>
              <a:rPr lang="en-US" sz="2800" b="1">
                <a:latin typeface="Arial" charset="0"/>
                <a:ea typeface="MS PGothic" charset="0"/>
              </a:rPr>
              <a:t>i</a:t>
            </a:r>
            <a:r>
              <a:rPr lang="fr-FR" sz="2800" b="1">
                <a:latin typeface="Arial" charset="0"/>
                <a:ea typeface="MS PGothic" charset="0"/>
              </a:rPr>
              <a:t>ntérêts particuliers</a:t>
            </a:r>
            <a:r>
              <a:rPr lang="fr-FR" sz="2800">
                <a:latin typeface="Arial" charset="0"/>
                <a:ea typeface="MS PGothic" charset="0"/>
              </a:rPr>
              <a:t> et vos </a:t>
            </a:r>
            <a:r>
              <a:rPr lang="fr-FR" sz="2800" b="1">
                <a:latin typeface="Arial" charset="0"/>
                <a:ea typeface="MS PGothic" charset="0"/>
              </a:rPr>
              <a:t>opinions</a:t>
            </a:r>
          </a:p>
          <a:p>
            <a:pPr marL="0" indent="0" algn="ctr" eaLnBrk="1" hangingPunct="1">
              <a:buFont typeface="Wingdings" charset="0"/>
              <a:buNone/>
            </a:pPr>
            <a:r>
              <a:rPr lang="fr-FR" sz="2800" b="1">
                <a:latin typeface="Arial" charset="0"/>
                <a:ea typeface="MS PGothic" charset="0"/>
              </a:rPr>
              <a:t>Soyez spontanés ! </a:t>
            </a:r>
            <a:endParaRPr lang="en-AU" sz="2800">
              <a:latin typeface="Arial" charset="0"/>
              <a:ea typeface="MS PGothic" charset="0"/>
            </a:endParaRPr>
          </a:p>
          <a:p>
            <a:pPr marL="0" indent="0" algn="ctr" eaLnBrk="1" hangingPunct="1">
              <a:buFont typeface="Wingdings" charset="0"/>
              <a:buNone/>
            </a:pPr>
            <a:endParaRPr lang="en-US">
              <a:latin typeface="Arial" charset="0"/>
              <a:ea typeface="MS PGothic" charset="0"/>
            </a:endParaRPr>
          </a:p>
        </p:txBody>
      </p:sp>
    </p:spTree>
    <p:extLst>
      <p:ext uri="{BB962C8B-B14F-4D97-AF65-F5344CB8AC3E}">
        <p14:creationId xmlns:p14="http://schemas.microsoft.com/office/powerpoint/2010/main" val="392370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4" end="4"/>
                                            </p:txEl>
                                          </p:spTgt>
                                        </p:tgtEl>
                                        <p:attrNameLst>
                                          <p:attrName>style.visibility</p:attrName>
                                        </p:attrNameLst>
                                      </p:cBhvr>
                                      <p:to>
                                        <p:strVal val="visible"/>
                                      </p:to>
                                    </p:set>
                                    <p:anim calcmode="lin" valueType="num">
                                      <p:cBhvr additive="base">
                                        <p:cTn id="7"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pPr eaLnBrk="1" hangingPunct="1"/>
            <a:r>
              <a:rPr lang="en-US" b="1">
                <a:latin typeface="Arial" charset="0"/>
                <a:ea typeface="MS PGothic" charset="0"/>
              </a:rPr>
              <a:t>Pour l’introduction ……</a:t>
            </a:r>
          </a:p>
        </p:txBody>
      </p:sp>
      <p:sp>
        <p:nvSpPr>
          <p:cNvPr id="91139" name="Content Placeholder 2"/>
          <p:cNvSpPr>
            <a:spLocks noGrp="1"/>
          </p:cNvSpPr>
          <p:nvPr>
            <p:ph idx="1"/>
          </p:nvPr>
        </p:nvSpPr>
        <p:spPr>
          <a:xfrm>
            <a:off x="381000" y="1295402"/>
            <a:ext cx="8458200" cy="5204884"/>
          </a:xfrm>
        </p:spPr>
        <p:txBody>
          <a:bodyPr/>
          <a:lstStyle/>
          <a:p>
            <a:pPr algn="ctr" eaLnBrk="1" hangingPunct="1"/>
            <a:r>
              <a:rPr lang="en-US" sz="2800" b="1">
                <a:latin typeface="Arial" charset="0"/>
                <a:ea typeface="MS PGothic" charset="0"/>
              </a:rPr>
              <a:t>1mn maximum</a:t>
            </a:r>
          </a:p>
          <a:p>
            <a:pPr algn="ctr" eaLnBrk="1" hangingPunct="1"/>
            <a:r>
              <a:rPr lang="en-US" sz="2800" b="1">
                <a:latin typeface="Arial" charset="0"/>
                <a:ea typeface="MS PGothic" charset="0"/>
              </a:rPr>
              <a:t>pas not</a:t>
            </a:r>
            <a:r>
              <a:rPr lang="fr-FR" sz="2800" b="1">
                <a:latin typeface="Arial" charset="0"/>
                <a:ea typeface="MS PGothic" charset="0"/>
              </a:rPr>
              <a:t>é</a:t>
            </a:r>
            <a:r>
              <a:rPr lang="en-US" sz="2800" b="1">
                <a:latin typeface="Arial" charset="0"/>
                <a:ea typeface="MS PGothic" charset="0"/>
              </a:rPr>
              <a:t>e</a:t>
            </a:r>
          </a:p>
          <a:p>
            <a:pPr algn="ctr" eaLnBrk="1" hangingPunct="1">
              <a:buFont typeface="Wingdings" charset="0"/>
              <a:buNone/>
            </a:pPr>
            <a:r>
              <a:rPr lang="en-US" sz="2800" b="1">
                <a:latin typeface="Arial" charset="0"/>
                <a:ea typeface="MS PGothic" charset="0"/>
              </a:rPr>
              <a:t>MAIS  primordiale</a:t>
            </a:r>
          </a:p>
          <a:p>
            <a:pPr algn="ctr" eaLnBrk="1" hangingPunct="1">
              <a:buFont typeface="Wingdings" charset="0"/>
              <a:buNone/>
            </a:pPr>
            <a:r>
              <a:rPr lang="en-US" sz="2800" b="1">
                <a:latin typeface="Arial" charset="0"/>
                <a:ea typeface="MS PGothic" charset="0"/>
              </a:rPr>
              <a:t> car elle donne le ton, la direction et les informations n</a:t>
            </a:r>
            <a:r>
              <a:rPr lang="fr-FR" sz="2800" b="1">
                <a:latin typeface="Arial" charset="0"/>
                <a:ea typeface="MS PGothic" charset="0"/>
              </a:rPr>
              <a:t>écessaires à votre discussion.</a:t>
            </a:r>
            <a:endParaRPr lang="en-US" sz="2800" b="1">
              <a:latin typeface="Arial" charset="0"/>
              <a:ea typeface="MS PGothic" charset="0"/>
            </a:endParaRPr>
          </a:p>
        </p:txBody>
      </p:sp>
    </p:spTree>
    <p:extLst>
      <p:ext uri="{BB962C8B-B14F-4D97-AF65-F5344CB8AC3E}">
        <p14:creationId xmlns:p14="http://schemas.microsoft.com/office/powerpoint/2010/main" val="585496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pPr eaLnBrk="1" hangingPunct="1"/>
            <a:r>
              <a:rPr lang="en-AU" b="1">
                <a:latin typeface="Arial" charset="0"/>
                <a:ea typeface="MS PGothic" charset="0"/>
              </a:rPr>
              <a:t>L’INTRODUCTION en 3 points</a:t>
            </a:r>
          </a:p>
        </p:txBody>
      </p:sp>
      <p:sp>
        <p:nvSpPr>
          <p:cNvPr id="204802" name="Content Placeholder 2"/>
          <p:cNvSpPr>
            <a:spLocks noGrp="1"/>
          </p:cNvSpPr>
          <p:nvPr>
            <p:ph idx="1"/>
          </p:nvPr>
        </p:nvSpPr>
        <p:spPr>
          <a:xfrm>
            <a:off x="611188" y="1604433"/>
            <a:ext cx="7924800" cy="4826000"/>
          </a:xfrm>
        </p:spPr>
        <p:txBody>
          <a:bodyPr/>
          <a:lstStyle/>
          <a:p>
            <a:pPr marL="514350" indent="-514350" eaLnBrk="1" hangingPunct="1">
              <a:lnSpc>
                <a:spcPct val="90000"/>
              </a:lnSpc>
              <a:buFont typeface="Trebuchet MS" charset="0"/>
              <a:buAutoNum type="arabicPeriod"/>
            </a:pPr>
            <a:r>
              <a:rPr lang="fr-FR" sz="2800" b="1" i="1">
                <a:latin typeface="Arial" charset="0"/>
                <a:ea typeface="MS PGothic" charset="0"/>
              </a:rPr>
              <a:t>Ce que vous avez étudié</a:t>
            </a:r>
          </a:p>
          <a:p>
            <a:pPr marL="514350" indent="-514350" eaLnBrk="1" hangingPunct="1">
              <a:lnSpc>
                <a:spcPct val="90000"/>
              </a:lnSpc>
              <a:buFont typeface="Arial" charset="0"/>
              <a:buAutoNum type="arabicPeriod"/>
            </a:pPr>
            <a:r>
              <a:rPr lang="fr-FR" sz="2800" b="1" i="1">
                <a:latin typeface="Arial" charset="0"/>
                <a:ea typeface="MS PGothic" charset="0"/>
              </a:rPr>
              <a:t>Votre intérêt / angle particulier</a:t>
            </a:r>
          </a:p>
          <a:p>
            <a:pPr marL="514350" indent="-514350" eaLnBrk="1" hangingPunct="1">
              <a:lnSpc>
                <a:spcPct val="90000"/>
              </a:lnSpc>
              <a:buFont typeface="Arial" charset="0"/>
              <a:buAutoNum type="arabicPeriod"/>
            </a:pPr>
            <a:r>
              <a:rPr lang="fr-FR" sz="2800" b="1" i="1">
                <a:latin typeface="Arial" charset="0"/>
                <a:ea typeface="MS PGothic" charset="0"/>
              </a:rPr>
              <a:t>Vos 3 textes </a:t>
            </a:r>
          </a:p>
          <a:p>
            <a:pPr marL="514350" indent="-514350" eaLnBrk="1" hangingPunct="1">
              <a:lnSpc>
                <a:spcPct val="90000"/>
              </a:lnSpc>
              <a:buFont typeface="Wingdings 2" charset="0"/>
              <a:buNone/>
            </a:pPr>
            <a:endParaRPr lang="fr-FR" sz="2800" b="1" i="1">
              <a:latin typeface="Arial" charset="0"/>
              <a:ea typeface="MS PGothic" charset="0"/>
            </a:endParaRPr>
          </a:p>
          <a:p>
            <a:pPr marL="514350" indent="-514350" algn="ctr" eaLnBrk="1" hangingPunct="1">
              <a:lnSpc>
                <a:spcPct val="90000"/>
              </a:lnSpc>
              <a:buFont typeface="Wingdings" charset="0"/>
              <a:buNone/>
            </a:pPr>
            <a:r>
              <a:rPr lang="en-AU" sz="2800" b="1">
                <a:latin typeface="Arial" charset="0"/>
                <a:ea typeface="MS PGothic" charset="0"/>
              </a:rPr>
              <a:t>Suscitez l’int</a:t>
            </a:r>
            <a:r>
              <a:rPr lang="fr-FR" sz="2800" b="1">
                <a:latin typeface="Arial" charset="0"/>
                <a:ea typeface="MS PGothic" charset="0"/>
              </a:rPr>
              <a:t>é</a:t>
            </a:r>
            <a:r>
              <a:rPr lang="en-AU" sz="2800" b="1">
                <a:latin typeface="Arial" charset="0"/>
                <a:ea typeface="MS PGothic" charset="0"/>
              </a:rPr>
              <a:t>rêt de l’examinateur: </a:t>
            </a:r>
          </a:p>
          <a:p>
            <a:pPr marL="514350" indent="-514350" algn="ctr" eaLnBrk="1" hangingPunct="1">
              <a:lnSpc>
                <a:spcPct val="90000"/>
              </a:lnSpc>
              <a:buFont typeface="Wingdings" charset="0"/>
              <a:buNone/>
            </a:pPr>
            <a:r>
              <a:rPr lang="en-AU" sz="2800" b="1">
                <a:latin typeface="Arial" charset="0"/>
                <a:ea typeface="MS PGothic" charset="0"/>
              </a:rPr>
              <a:t>ni trop ni pas assez</a:t>
            </a:r>
            <a:endParaRPr lang="fr-FR" sz="2800" b="1" i="1">
              <a:latin typeface="Arial" charset="0"/>
              <a:ea typeface="MS PGothic" charset="0"/>
            </a:endParaRPr>
          </a:p>
        </p:txBody>
      </p:sp>
    </p:spTree>
    <p:extLst>
      <p:ext uri="{BB962C8B-B14F-4D97-AF65-F5344CB8AC3E}">
        <p14:creationId xmlns:p14="http://schemas.microsoft.com/office/powerpoint/2010/main" val="209394943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pPr eaLnBrk="1" hangingPunct="1"/>
            <a:r>
              <a:rPr lang="en-US" b="1">
                <a:latin typeface="Arial" charset="0"/>
                <a:ea typeface="MS PGothic" charset="0"/>
              </a:rPr>
              <a:t>L’</a:t>
            </a:r>
            <a:r>
              <a:rPr lang="fr-FR" altLang="ja-JP" b="1">
                <a:latin typeface="Arial" charset="0"/>
                <a:ea typeface="MS PGothic" charset="0"/>
              </a:rPr>
              <a:t> ÉTUDE APPROFONDIE</a:t>
            </a:r>
            <a:endParaRPr lang="en-US">
              <a:latin typeface="Arial" charset="0"/>
              <a:ea typeface="MS PGothic" charset="0"/>
            </a:endParaRPr>
          </a:p>
        </p:txBody>
      </p:sp>
      <p:sp>
        <p:nvSpPr>
          <p:cNvPr id="10243" name="Content Placeholder 2"/>
          <p:cNvSpPr>
            <a:spLocks noGrp="1"/>
          </p:cNvSpPr>
          <p:nvPr>
            <p:ph idx="1"/>
          </p:nvPr>
        </p:nvSpPr>
        <p:spPr>
          <a:xfrm>
            <a:off x="779466" y="1828800"/>
            <a:ext cx="7583487" cy="4480984"/>
          </a:xfrm>
        </p:spPr>
        <p:txBody>
          <a:bodyPr/>
          <a:lstStyle/>
          <a:p>
            <a:pPr marL="0" indent="0" algn="ctr" eaLnBrk="1" hangingPunct="1">
              <a:buFont typeface="Wingdings" charset="0"/>
              <a:buNone/>
            </a:pPr>
            <a:r>
              <a:rPr lang="en-AU" sz="2800" b="1">
                <a:latin typeface="Arial" charset="0"/>
                <a:ea typeface="MS PGothic" charset="0"/>
              </a:rPr>
              <a:t>UN MOT-CLEF:</a:t>
            </a:r>
          </a:p>
          <a:p>
            <a:pPr marL="0" indent="0" algn="ctr" eaLnBrk="1" hangingPunct="1">
              <a:buFont typeface="Wingdings" charset="0"/>
              <a:buNone/>
            </a:pPr>
            <a:r>
              <a:rPr lang="en-AU" sz="2800" b="1">
                <a:latin typeface="Arial" charset="0"/>
                <a:ea typeface="MS PGothic" charset="0"/>
              </a:rPr>
              <a:t>sachez </a:t>
            </a:r>
            <a:r>
              <a:rPr lang="en-AU" sz="2800" b="1" i="1">
                <a:latin typeface="Arial" charset="0"/>
                <a:ea typeface="MS PGothic" charset="0"/>
              </a:rPr>
              <a:t>DIRIGER</a:t>
            </a:r>
            <a:r>
              <a:rPr lang="en-AU" sz="2800" b="1">
                <a:latin typeface="Arial" charset="0"/>
                <a:ea typeface="MS PGothic" charset="0"/>
              </a:rPr>
              <a:t> la discussion</a:t>
            </a:r>
          </a:p>
          <a:p>
            <a:pPr marL="0" indent="0" algn="ctr" eaLnBrk="1" hangingPunct="1">
              <a:buFont typeface="Wingdings" charset="0"/>
              <a:buNone/>
            </a:pPr>
            <a:endParaRPr lang="en-AU" sz="2800" b="1">
              <a:latin typeface="Arial" charset="0"/>
              <a:ea typeface="MS PGothic" charset="0"/>
            </a:endParaRPr>
          </a:p>
          <a:p>
            <a:pPr marL="0" indent="0" algn="ctr" eaLnBrk="1" hangingPunct="1">
              <a:buFont typeface="Wingdings" charset="0"/>
              <a:buNone/>
            </a:pPr>
            <a:r>
              <a:rPr lang="en-AU" sz="2800" b="1">
                <a:latin typeface="Arial" charset="0"/>
                <a:ea typeface="MS PGothic" charset="0"/>
              </a:rPr>
              <a:t>Et encore une fois: </a:t>
            </a:r>
          </a:p>
          <a:p>
            <a:pPr marL="0" indent="0" algn="ctr" eaLnBrk="1" hangingPunct="1">
              <a:buFont typeface="Wingdings" charset="0"/>
              <a:buNone/>
            </a:pPr>
            <a:r>
              <a:rPr lang="en-AU" sz="2800" b="1">
                <a:latin typeface="Arial" charset="0"/>
                <a:ea typeface="MS PGothic" charset="0"/>
              </a:rPr>
              <a:t>c’est une discussion </a:t>
            </a:r>
            <a:r>
              <a:rPr lang="en-AU" sz="2800" b="1" i="1">
                <a:latin typeface="Arial" charset="0"/>
                <a:ea typeface="MS PGothic" charset="0"/>
              </a:rPr>
              <a:t>NORMALE</a:t>
            </a:r>
          </a:p>
        </p:txBody>
      </p:sp>
    </p:spTree>
    <p:extLst>
      <p:ext uri="{BB962C8B-B14F-4D97-AF65-F5344CB8AC3E}">
        <p14:creationId xmlns:p14="http://schemas.microsoft.com/office/powerpoint/2010/main" val="2429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 calcmode="lin" valueType="num">
                                      <p:cBhvr additive="base">
                                        <p:cTn id="13"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pPr eaLnBrk="1" hangingPunct="1"/>
            <a:r>
              <a:rPr lang="fr-FR" b="1">
                <a:latin typeface="Arial" charset="0"/>
                <a:ea typeface="MS PGothic" charset="0"/>
              </a:rPr>
              <a:t/>
            </a:r>
            <a:br>
              <a:rPr lang="fr-FR" b="1">
                <a:latin typeface="Arial" charset="0"/>
                <a:ea typeface="MS PGothic" charset="0"/>
              </a:rPr>
            </a:br>
            <a:r>
              <a:rPr lang="fr-FR" b="1">
                <a:latin typeface="Arial" charset="0"/>
                <a:ea typeface="MS PGothic" charset="0"/>
              </a:rPr>
              <a:t>CRITÈRES d’ÉVALUATION</a:t>
            </a:r>
            <a:endParaRPr lang="en-AU">
              <a:latin typeface="Arial" charset="0"/>
              <a:ea typeface="MS PGothic" charset="0"/>
            </a:endParaRPr>
          </a:p>
        </p:txBody>
      </p:sp>
      <p:sp>
        <p:nvSpPr>
          <p:cNvPr id="208898" name="Content Placeholder 2"/>
          <p:cNvSpPr>
            <a:spLocks noGrp="1"/>
          </p:cNvSpPr>
          <p:nvPr>
            <p:ph idx="1"/>
          </p:nvPr>
        </p:nvSpPr>
        <p:spPr>
          <a:xfrm>
            <a:off x="779466" y="1828800"/>
            <a:ext cx="7583487" cy="4480984"/>
          </a:xfrm>
        </p:spPr>
        <p:txBody>
          <a:bodyPr/>
          <a:lstStyle/>
          <a:p>
            <a:pPr eaLnBrk="1" hangingPunct="1">
              <a:buFont typeface="Wingdings" charset="0"/>
              <a:buChar char="l"/>
            </a:pPr>
            <a:r>
              <a:rPr lang="en-AU" sz="2800" b="1">
                <a:latin typeface="Trebuchet MS" charset="0"/>
                <a:ea typeface="MS PGothic" charset="0"/>
              </a:rPr>
              <a:t>VCAA: lien dans votre livret</a:t>
            </a:r>
          </a:p>
          <a:p>
            <a:pPr eaLnBrk="1" hangingPunct="1">
              <a:buFont typeface="Wingdings" charset="0"/>
              <a:buNone/>
            </a:pPr>
            <a:r>
              <a:rPr lang="en-AU" sz="2800" b="1">
                <a:latin typeface="Trebuchet MS" charset="0"/>
                <a:ea typeface="MS PGothic" charset="0"/>
              </a:rPr>
              <a:t>	  Language Assessment Handbook</a:t>
            </a:r>
          </a:p>
          <a:p>
            <a:pPr eaLnBrk="1" hangingPunct="1">
              <a:buFont typeface="Wingdings" charset="0"/>
              <a:buNone/>
            </a:pPr>
            <a:endParaRPr lang="en-AU" sz="2800" b="1">
              <a:latin typeface="Trebuchet MS" charset="0"/>
              <a:ea typeface="MS PGothic" charset="0"/>
            </a:endParaRPr>
          </a:p>
          <a:p>
            <a:pPr algn="ctr" eaLnBrk="1" hangingPunct="1">
              <a:buFont typeface="Wingdings" charset="0"/>
              <a:buNone/>
            </a:pPr>
            <a:r>
              <a:rPr lang="en-AU" sz="2800" b="1">
                <a:latin typeface="Trebuchet MS" charset="0"/>
                <a:ea typeface="MS PGothic" charset="0"/>
              </a:rPr>
              <a:t>Ce que vous devez savoir est SIMPLE!</a:t>
            </a:r>
          </a:p>
        </p:txBody>
      </p:sp>
    </p:spTree>
    <p:extLst>
      <p:ext uri="{BB962C8B-B14F-4D97-AF65-F5344CB8AC3E}">
        <p14:creationId xmlns:p14="http://schemas.microsoft.com/office/powerpoint/2010/main" val="2267218405"/>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pPr eaLnBrk="1" hangingPunct="1"/>
            <a:r>
              <a:rPr lang="fr-FR" b="1">
                <a:latin typeface="Arial" charset="0"/>
                <a:ea typeface="MS PGothic" charset="0"/>
              </a:rPr>
              <a:t/>
            </a:r>
            <a:br>
              <a:rPr lang="fr-FR" b="1">
                <a:latin typeface="Arial" charset="0"/>
                <a:ea typeface="MS PGothic" charset="0"/>
              </a:rPr>
            </a:br>
            <a:r>
              <a:rPr lang="fr-FR" b="1">
                <a:latin typeface="Arial" charset="0"/>
                <a:ea typeface="MS PGothic" charset="0"/>
              </a:rPr>
              <a:t>CRITÈRES d’ÉVALUATION</a:t>
            </a:r>
            <a:endParaRPr lang="en-US" b="1">
              <a:latin typeface="Arial" charset="0"/>
              <a:ea typeface="MS PGothic" charset="0"/>
            </a:endParaRPr>
          </a:p>
        </p:txBody>
      </p:sp>
      <p:sp>
        <p:nvSpPr>
          <p:cNvPr id="210946" name="Content Placeholder 2"/>
          <p:cNvSpPr>
            <a:spLocks noGrp="1"/>
          </p:cNvSpPr>
          <p:nvPr>
            <p:ph idx="1"/>
          </p:nvPr>
        </p:nvSpPr>
        <p:spPr>
          <a:xfrm>
            <a:off x="323850" y="1316569"/>
            <a:ext cx="8820150" cy="5160433"/>
          </a:xfrm>
        </p:spPr>
        <p:txBody>
          <a:bodyPr/>
          <a:lstStyle/>
          <a:p>
            <a:pPr eaLnBrk="1" hangingPunct="1">
              <a:spcBef>
                <a:spcPts val="1200"/>
              </a:spcBef>
            </a:pPr>
            <a:endParaRPr lang="en-US" sz="800" b="1" dirty="0">
              <a:latin typeface="Arial" charset="0"/>
              <a:ea typeface="MS PGothic" charset="0"/>
            </a:endParaRPr>
          </a:p>
          <a:p>
            <a:pPr eaLnBrk="1" hangingPunct="1">
              <a:spcBef>
                <a:spcPct val="0"/>
              </a:spcBef>
            </a:pPr>
            <a:r>
              <a:rPr lang="en-US" sz="2400" b="1" dirty="0">
                <a:solidFill>
                  <a:srgbClr val="660066"/>
                </a:solidFill>
                <a:latin typeface="Arial" charset="0"/>
                <a:ea typeface="MS PGothic" charset="0"/>
              </a:rPr>
              <a:t>Communication (10 points)</a:t>
            </a:r>
          </a:p>
          <a:p>
            <a:pPr marL="0" lvl="1" eaLnBrk="1" hangingPunct="1">
              <a:spcBef>
                <a:spcPct val="0"/>
              </a:spcBef>
              <a:buFont typeface="Wingdings" charset="0"/>
              <a:buChar char="v"/>
            </a:pPr>
            <a:r>
              <a:rPr lang="en-US" sz="2400" b="1" dirty="0">
                <a:latin typeface="Arial" charset="0"/>
                <a:ea typeface="MS PGothic" charset="0"/>
              </a:rPr>
              <a:t>MAINTENIR et DIRIGER </a:t>
            </a:r>
            <a:r>
              <a:rPr lang="en-US" sz="2400" b="1" dirty="0" err="1">
                <a:latin typeface="Arial" charset="0"/>
                <a:ea typeface="MS PGothic" charset="0"/>
              </a:rPr>
              <a:t>une</a:t>
            </a:r>
            <a:r>
              <a:rPr lang="en-US" sz="2400" b="1" dirty="0">
                <a:latin typeface="Arial" charset="0"/>
                <a:ea typeface="MS PGothic" charset="0"/>
              </a:rPr>
              <a:t> VRAIE conversation/</a:t>
            </a:r>
            <a:r>
              <a:rPr lang="en-US" sz="2400" b="1" dirty="0" smtClean="0">
                <a:latin typeface="Arial" charset="0"/>
                <a:ea typeface="MS PGothic" charset="0"/>
              </a:rPr>
              <a:t>discussion</a:t>
            </a:r>
          </a:p>
          <a:p>
            <a:pPr marL="0" lvl="1" eaLnBrk="1" hangingPunct="1">
              <a:spcBef>
                <a:spcPct val="0"/>
              </a:spcBef>
              <a:buFont typeface="Wingdings" charset="0"/>
              <a:buChar char="v"/>
            </a:pPr>
            <a:endParaRPr lang="en-US" sz="2400" b="1" dirty="0">
              <a:latin typeface="Arial" charset="0"/>
              <a:ea typeface="MS PGothic" charset="0"/>
            </a:endParaRPr>
          </a:p>
          <a:p>
            <a:pPr eaLnBrk="1" hangingPunct="1">
              <a:spcBef>
                <a:spcPct val="0"/>
              </a:spcBef>
            </a:pPr>
            <a:r>
              <a:rPr lang="en-US" sz="2400" b="1" dirty="0" err="1">
                <a:solidFill>
                  <a:srgbClr val="660066"/>
                </a:solidFill>
                <a:latin typeface="Arial" charset="0"/>
                <a:ea typeface="MS PGothic" charset="0"/>
              </a:rPr>
              <a:t>Contenu</a:t>
            </a:r>
            <a:r>
              <a:rPr lang="en-US" sz="2400" b="1" dirty="0">
                <a:solidFill>
                  <a:srgbClr val="660066"/>
                </a:solidFill>
                <a:latin typeface="Arial" charset="0"/>
                <a:ea typeface="MS PGothic" charset="0"/>
              </a:rPr>
              <a:t> (10 points)</a:t>
            </a:r>
          </a:p>
          <a:p>
            <a:pPr marL="0" lvl="1" eaLnBrk="1" hangingPunct="1">
              <a:spcBef>
                <a:spcPct val="0"/>
              </a:spcBef>
              <a:buFont typeface="Wingdings" charset="0"/>
              <a:buChar char="v"/>
            </a:pPr>
            <a:r>
              <a:rPr lang="en-US" sz="2400" b="1" dirty="0">
                <a:latin typeface="Arial" charset="0"/>
                <a:ea typeface="MS PGothic" charset="0"/>
              </a:rPr>
              <a:t>FAITS, ID</a:t>
            </a:r>
            <a:r>
              <a:rPr lang="fr-FR" sz="2400" b="1" dirty="0">
                <a:latin typeface="Arial" charset="0"/>
                <a:ea typeface="MS PGothic" charset="0"/>
              </a:rPr>
              <a:t>ÉES et OPINIONS bien préparés (pertinence, ampleur/variété, profondeur</a:t>
            </a:r>
            <a:r>
              <a:rPr lang="fr-FR" sz="2400" b="1" dirty="0" smtClean="0">
                <a:latin typeface="Arial" charset="0"/>
                <a:ea typeface="MS PGothic" charset="0"/>
              </a:rPr>
              <a:t>)</a:t>
            </a:r>
          </a:p>
          <a:p>
            <a:pPr marL="0" lvl="1" eaLnBrk="1" hangingPunct="1">
              <a:spcBef>
                <a:spcPct val="0"/>
              </a:spcBef>
              <a:buFont typeface="Wingdings" charset="0"/>
              <a:buChar char="v"/>
            </a:pPr>
            <a:endParaRPr lang="en-US" sz="2400" b="1" dirty="0">
              <a:latin typeface="Arial" charset="0"/>
              <a:ea typeface="MS PGothic" charset="0"/>
            </a:endParaRPr>
          </a:p>
          <a:p>
            <a:pPr eaLnBrk="1" hangingPunct="1">
              <a:spcBef>
                <a:spcPct val="0"/>
              </a:spcBef>
            </a:pPr>
            <a:r>
              <a:rPr lang="en-US" sz="2400" b="1" dirty="0">
                <a:solidFill>
                  <a:srgbClr val="660066"/>
                </a:solidFill>
                <a:latin typeface="Arial" charset="0"/>
                <a:ea typeface="MS PGothic" charset="0"/>
              </a:rPr>
              <a:t>Langue (30 points</a:t>
            </a:r>
            <a:r>
              <a:rPr lang="en-US" sz="2400" b="1" dirty="0" smtClean="0">
                <a:solidFill>
                  <a:srgbClr val="660066"/>
                </a:solidFill>
                <a:latin typeface="Arial" charset="0"/>
                <a:ea typeface="MS PGothic" charset="0"/>
              </a:rPr>
              <a:t>)</a:t>
            </a:r>
            <a:endParaRPr lang="en-US" sz="2400" b="1" dirty="0">
              <a:solidFill>
                <a:srgbClr val="660066"/>
              </a:solidFill>
              <a:latin typeface="Arial" charset="0"/>
              <a:ea typeface="MS PGothic" charset="0"/>
            </a:endParaRPr>
          </a:p>
          <a:p>
            <a:pPr marL="0" lvl="1" eaLnBrk="1" hangingPunct="1">
              <a:spcBef>
                <a:spcPct val="0"/>
              </a:spcBef>
              <a:buFont typeface="Wingdings" charset="0"/>
              <a:buChar char="v"/>
            </a:pPr>
            <a:r>
              <a:rPr lang="en-US" sz="2400" b="1" dirty="0" err="1">
                <a:latin typeface="Arial" charset="0"/>
                <a:ea typeface="MS PGothic" charset="0"/>
              </a:rPr>
              <a:t>vocabulaire</a:t>
            </a:r>
            <a:r>
              <a:rPr lang="en-US" sz="2400" b="1" dirty="0">
                <a:latin typeface="Arial" charset="0"/>
                <a:ea typeface="MS PGothic" charset="0"/>
              </a:rPr>
              <a:t> et </a:t>
            </a:r>
            <a:r>
              <a:rPr lang="en-US" sz="2400" b="1" dirty="0" err="1">
                <a:latin typeface="Arial" charset="0"/>
                <a:ea typeface="MS PGothic" charset="0"/>
              </a:rPr>
              <a:t>grammaire</a:t>
            </a:r>
            <a:r>
              <a:rPr lang="en-US" sz="2400" b="1" dirty="0">
                <a:latin typeface="Arial" charset="0"/>
                <a:ea typeface="MS PGothic" charset="0"/>
              </a:rPr>
              <a:t>: VARI</a:t>
            </a:r>
            <a:r>
              <a:rPr lang="fr-FR" sz="2400" b="1" dirty="0" err="1">
                <a:latin typeface="Arial" charset="0"/>
                <a:ea typeface="MS PGothic" charset="0"/>
              </a:rPr>
              <a:t>É</a:t>
            </a:r>
            <a:r>
              <a:rPr lang="en-US" sz="2400" b="1" dirty="0">
                <a:latin typeface="Arial" charset="0"/>
                <a:ea typeface="MS PGothic" charset="0"/>
              </a:rPr>
              <a:t>T</a:t>
            </a:r>
            <a:r>
              <a:rPr lang="fr-FR" sz="2400" b="1" dirty="0" err="1">
                <a:latin typeface="Arial" charset="0"/>
                <a:ea typeface="MS PGothic" charset="0"/>
              </a:rPr>
              <a:t>É</a:t>
            </a:r>
            <a:r>
              <a:rPr lang="fr-FR" sz="2400" b="1" dirty="0">
                <a:latin typeface="Arial" charset="0"/>
                <a:ea typeface="MS PGothic" charset="0"/>
              </a:rPr>
              <a:t> et JUSTESSE</a:t>
            </a:r>
            <a:endParaRPr lang="en-US" sz="2400" b="1" dirty="0">
              <a:solidFill>
                <a:srgbClr val="660066"/>
              </a:solidFill>
              <a:latin typeface="Arial" charset="0"/>
              <a:ea typeface="MS PGothic" charset="0"/>
            </a:endParaRPr>
          </a:p>
          <a:p>
            <a:pPr marL="0" lvl="1" eaLnBrk="1" hangingPunct="1">
              <a:spcBef>
                <a:spcPct val="0"/>
              </a:spcBef>
              <a:buFont typeface="Wingdings" charset="0"/>
              <a:buChar char="v"/>
            </a:pPr>
            <a:r>
              <a:rPr lang="en-US" sz="2400" b="1" dirty="0" err="1">
                <a:latin typeface="Arial" charset="0"/>
                <a:ea typeface="MS PGothic" charset="0"/>
              </a:rPr>
              <a:t>prononciation</a:t>
            </a:r>
            <a:r>
              <a:rPr lang="en-US" sz="2400" b="1" dirty="0">
                <a:latin typeface="Arial" charset="0"/>
                <a:ea typeface="MS PGothic" charset="0"/>
              </a:rPr>
              <a:t>, intonation, CLART</a:t>
            </a:r>
            <a:r>
              <a:rPr lang="fr-FR" sz="2400" b="1" dirty="0" err="1">
                <a:latin typeface="Arial" charset="0"/>
                <a:ea typeface="MS PGothic" charset="0"/>
              </a:rPr>
              <a:t>É</a:t>
            </a:r>
            <a:r>
              <a:rPr lang="fr-FR" sz="2400" b="1" dirty="0">
                <a:latin typeface="Arial" charset="0"/>
                <a:ea typeface="MS PGothic" charset="0"/>
              </a:rPr>
              <a:t> d’EXPRESSION</a:t>
            </a:r>
          </a:p>
        </p:txBody>
      </p:sp>
    </p:spTree>
    <p:extLst>
      <p:ext uri="{BB962C8B-B14F-4D97-AF65-F5344CB8AC3E}">
        <p14:creationId xmlns:p14="http://schemas.microsoft.com/office/powerpoint/2010/main" val="117344462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b="1">
                <a:latin typeface="Arial" charset="0"/>
                <a:ea typeface="MS PGothic" charset="0"/>
              </a:rPr>
              <a:t>Communication - maintenir</a:t>
            </a:r>
          </a:p>
        </p:txBody>
      </p:sp>
      <p:sp>
        <p:nvSpPr>
          <p:cNvPr id="212994" name="Content Placeholder 2"/>
          <p:cNvSpPr>
            <a:spLocks noGrp="1"/>
          </p:cNvSpPr>
          <p:nvPr>
            <p:ph idx="1"/>
          </p:nvPr>
        </p:nvSpPr>
        <p:spPr>
          <a:xfrm>
            <a:off x="304800" y="1600200"/>
            <a:ext cx="8229600" cy="4876800"/>
          </a:xfrm>
        </p:spPr>
        <p:txBody>
          <a:bodyPr/>
          <a:lstStyle/>
          <a:p>
            <a:pPr marL="0" indent="0" algn="ctr" eaLnBrk="1" hangingPunct="1">
              <a:buFont typeface="Wingdings" charset="0"/>
              <a:buNone/>
            </a:pPr>
            <a:r>
              <a:rPr lang="en-US" sz="2800" b="1">
                <a:latin typeface="Arial" charset="0"/>
                <a:ea typeface="MS PGothic" charset="0"/>
              </a:rPr>
              <a:t>Maintenir la conversation = </a:t>
            </a:r>
          </a:p>
          <a:p>
            <a:pPr marL="0" indent="0" algn="ctr" eaLnBrk="1" hangingPunct="1">
              <a:buFont typeface="Wingdings" charset="0"/>
              <a:buNone/>
            </a:pPr>
            <a:r>
              <a:rPr lang="en-US" sz="2800" b="1">
                <a:latin typeface="Arial" charset="0"/>
                <a:ea typeface="MS PGothic" charset="0"/>
              </a:rPr>
              <a:t>r</a:t>
            </a:r>
            <a:r>
              <a:rPr lang="fr-FR" sz="2800" b="1">
                <a:latin typeface="Arial" charset="0"/>
                <a:ea typeface="MS PGothic" charset="0"/>
              </a:rPr>
              <a:t>épondre aux questions en profondeur, mais rester à l’</a:t>
            </a:r>
            <a:r>
              <a:rPr lang="fr-FR" altLang="ja-JP" sz="2800" b="1">
                <a:latin typeface="Arial" charset="0"/>
                <a:ea typeface="MS PGothic" charset="0"/>
              </a:rPr>
              <a:t>é</a:t>
            </a:r>
            <a:r>
              <a:rPr lang="en-US" altLang="ja-JP" sz="2800" b="1">
                <a:latin typeface="Arial" charset="0"/>
                <a:ea typeface="MS PGothic" charset="0"/>
              </a:rPr>
              <a:t>coute de votre interlocuteur.</a:t>
            </a:r>
          </a:p>
          <a:p>
            <a:pPr marL="0" indent="0" algn="ctr" eaLnBrk="1" hangingPunct="1">
              <a:buFont typeface="Wingdings" charset="0"/>
              <a:buNone/>
            </a:pPr>
            <a:r>
              <a:rPr lang="en-US" sz="2800" b="1" i="1">
                <a:latin typeface="Arial" charset="0"/>
                <a:ea typeface="MS PGothic" charset="0"/>
              </a:rPr>
              <a:t>Ce n’est pas un monologue de 7mn. </a:t>
            </a:r>
          </a:p>
          <a:p>
            <a:pPr marL="0" indent="0" algn="ctr" eaLnBrk="1" hangingPunct="1">
              <a:buFont typeface="Wingdings" charset="0"/>
              <a:buNone/>
            </a:pPr>
            <a:r>
              <a:rPr lang="en-US" sz="2800" b="1">
                <a:latin typeface="Arial" charset="0"/>
                <a:ea typeface="MS PGothic" charset="0"/>
              </a:rPr>
              <a:t>Ne vous </a:t>
            </a:r>
            <a:r>
              <a:rPr lang="fr-FR" sz="2800" b="1">
                <a:latin typeface="Arial" charset="0"/>
                <a:ea typeface="MS PGothic" charset="0"/>
              </a:rPr>
              <a:t>étonnez pas des interruptions.</a:t>
            </a:r>
            <a:endParaRPr lang="en-US" sz="2800" b="1">
              <a:latin typeface="Arial" charset="0"/>
              <a:ea typeface="MS PGothic" charset="0"/>
            </a:endParaRPr>
          </a:p>
        </p:txBody>
      </p:sp>
    </p:spTree>
    <p:extLst>
      <p:ext uri="{BB962C8B-B14F-4D97-AF65-F5344CB8AC3E}">
        <p14:creationId xmlns:p14="http://schemas.microsoft.com/office/powerpoint/2010/main" val="855842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755650" y="23286"/>
            <a:ext cx="7583488" cy="1043516"/>
          </a:xfrm>
        </p:spPr>
        <p:txBody>
          <a:bodyPr/>
          <a:lstStyle/>
          <a:p>
            <a:r>
              <a:rPr lang="en-AU" b="1">
                <a:latin typeface="Trebuchet MS" charset="0"/>
                <a:ea typeface="MS PGothic" charset="0"/>
              </a:rPr>
              <a:t>L’examen </a:t>
            </a:r>
            <a:r>
              <a:rPr lang="en-AU" altLang="ja-JP" b="1">
                <a:latin typeface="Trebuchet MS" charset="0"/>
                <a:ea typeface="MS PGothic" charset="0"/>
              </a:rPr>
              <a:t>écrit:</a:t>
            </a:r>
            <a:r>
              <a:rPr lang="en-AU" b="1">
                <a:latin typeface="Trebuchet MS" charset="0"/>
                <a:ea typeface="MS PGothic" charset="0"/>
              </a:rPr>
              <a:t> L’</a:t>
            </a:r>
            <a:r>
              <a:rPr lang="en-AU" altLang="ja-JP" b="1">
                <a:latin typeface="Trebuchet MS" charset="0"/>
                <a:ea typeface="MS PGothic" charset="0"/>
              </a:rPr>
              <a:t>écoute</a:t>
            </a:r>
            <a:endParaRPr lang="en-AU" b="1">
              <a:latin typeface="Trebuchet MS" charset="0"/>
              <a:ea typeface="MS PGothic" charset="0"/>
            </a:endParaRPr>
          </a:p>
        </p:txBody>
      </p:sp>
      <p:sp>
        <p:nvSpPr>
          <p:cNvPr id="43010" name="Content Placeholder 2"/>
          <p:cNvSpPr>
            <a:spLocks noGrp="1"/>
          </p:cNvSpPr>
          <p:nvPr>
            <p:ph idx="1"/>
          </p:nvPr>
        </p:nvSpPr>
        <p:spPr>
          <a:xfrm>
            <a:off x="179391" y="1123951"/>
            <a:ext cx="8785225" cy="8066616"/>
          </a:xfrm>
        </p:spPr>
        <p:txBody>
          <a:bodyPr/>
          <a:lstStyle/>
          <a:p>
            <a:pPr>
              <a:spcBef>
                <a:spcPts val="1400"/>
              </a:spcBef>
            </a:pPr>
            <a:r>
              <a:rPr lang="en-AU" sz="2800" b="1">
                <a:latin typeface="Trebuchet MS" charset="0"/>
                <a:ea typeface="MS PGothic" charset="0"/>
              </a:rPr>
              <a:t>Take notes in French, using suitable abbreviations and shorthand.</a:t>
            </a:r>
          </a:p>
          <a:p>
            <a:pPr>
              <a:spcBef>
                <a:spcPts val="1400"/>
              </a:spcBef>
            </a:pPr>
            <a:r>
              <a:rPr lang="en-AU" sz="2800" b="1">
                <a:latin typeface="Trebuchet MS" charset="0"/>
                <a:ea typeface="MS PGothic" charset="0"/>
              </a:rPr>
              <a:t>Answer the questions precisely…don</a:t>
            </a:r>
            <a:r>
              <a:rPr lang="mr-IN" sz="2800" b="1">
                <a:latin typeface="Trebuchet MS" charset="0"/>
                <a:ea typeface="MS PGothic" charset="0"/>
              </a:rPr>
              <a:t>’</a:t>
            </a:r>
            <a:r>
              <a:rPr lang="en-AU" altLang="ja-JP" sz="2800" b="1">
                <a:latin typeface="Trebuchet MS" charset="0"/>
                <a:ea typeface="MS PGothic" charset="0"/>
              </a:rPr>
              <a:t>t write everything.</a:t>
            </a:r>
          </a:p>
          <a:p>
            <a:pPr>
              <a:spcBef>
                <a:spcPts val="1400"/>
              </a:spcBef>
            </a:pPr>
            <a:r>
              <a:rPr lang="en-AU" sz="2800" b="1">
                <a:latin typeface="Trebuchet MS" charset="0"/>
                <a:ea typeface="MS PGothic" charset="0"/>
              </a:rPr>
              <a:t>Transcribe unfamiliar words phonetically and try different possibilities in the dictionary.</a:t>
            </a:r>
          </a:p>
          <a:p>
            <a:pPr>
              <a:spcBef>
                <a:spcPts val="1400"/>
              </a:spcBef>
            </a:pPr>
            <a:r>
              <a:rPr lang="en-AU" sz="2800" b="1">
                <a:latin typeface="Trebuchet MS" charset="0"/>
                <a:ea typeface="MS PGothic" charset="0"/>
              </a:rPr>
              <a:t>During the pauses: check detail, transfer easy answers and highlight any gaps to fill.  </a:t>
            </a:r>
            <a:endParaRPr lang="en-AU" sz="2800">
              <a:latin typeface="Trebuchet MS" charset="0"/>
              <a:ea typeface="MS PGothic" charset="0"/>
            </a:endParaRPr>
          </a:p>
          <a:p>
            <a:endParaRPr lang="en-AU" sz="2800">
              <a:latin typeface="Trebuchet MS" charset="0"/>
              <a:ea typeface="MS PGothic" charset="0"/>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5B8DE6A-02E8-EA46-A743-08202230A704}" type="slidenum">
              <a:rPr lang="en-GB" sz="1200">
                <a:solidFill>
                  <a:schemeClr val="tx2"/>
                </a:solidFill>
              </a:rPr>
              <a:pPr/>
              <a:t>13</a:t>
            </a:fld>
            <a:endParaRPr lang="en-GB" sz="1200">
              <a:solidFill>
                <a:schemeClr val="tx2"/>
              </a:solidFill>
            </a:endParaRPr>
          </a:p>
        </p:txBody>
      </p:sp>
    </p:spTree>
    <p:extLst>
      <p:ext uri="{BB962C8B-B14F-4D97-AF65-F5344CB8AC3E}">
        <p14:creationId xmlns:p14="http://schemas.microsoft.com/office/powerpoint/2010/main" val="962291991"/>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430216" y="452969"/>
            <a:ext cx="8713787" cy="1316567"/>
          </a:xfrm>
        </p:spPr>
        <p:txBody>
          <a:bodyPr/>
          <a:lstStyle/>
          <a:p>
            <a:pPr eaLnBrk="1" hangingPunct="1"/>
            <a:r>
              <a:rPr lang="en-US" sz="3600" b="1">
                <a:latin typeface="Arial" charset="0"/>
                <a:ea typeface="MS PGothic" charset="0"/>
              </a:rPr>
              <a:t>Communication </a:t>
            </a:r>
            <a:br>
              <a:rPr lang="en-US" sz="3600" b="1">
                <a:latin typeface="Arial" charset="0"/>
                <a:ea typeface="MS PGothic" charset="0"/>
              </a:rPr>
            </a:br>
            <a:r>
              <a:rPr lang="en-US" sz="3600" b="1">
                <a:latin typeface="Arial" charset="0"/>
                <a:ea typeface="MS PGothic" charset="0"/>
              </a:rPr>
              <a:t>– strat</a:t>
            </a:r>
            <a:r>
              <a:rPr lang="fr-FR" sz="3600" b="1">
                <a:latin typeface="Arial" charset="0"/>
                <a:ea typeface="MS PGothic" charset="0"/>
              </a:rPr>
              <a:t>é</a:t>
            </a:r>
            <a:r>
              <a:rPr lang="en-US" sz="3600" b="1">
                <a:latin typeface="Arial" charset="0"/>
                <a:ea typeface="MS PGothic" charset="0"/>
              </a:rPr>
              <a:t>gies de r</a:t>
            </a:r>
            <a:r>
              <a:rPr lang="fr-FR" sz="3600" b="1">
                <a:latin typeface="Arial" charset="0"/>
                <a:ea typeface="MS PGothic" charset="0"/>
              </a:rPr>
              <a:t>éparation</a:t>
            </a:r>
            <a:endParaRPr lang="en-US" sz="3600" b="1">
              <a:latin typeface="Arial" charset="0"/>
              <a:ea typeface="MS PGothic" charset="0"/>
            </a:endParaRPr>
          </a:p>
        </p:txBody>
      </p:sp>
      <p:sp>
        <p:nvSpPr>
          <p:cNvPr id="14339" name="Content Placeholder 2"/>
          <p:cNvSpPr>
            <a:spLocks noGrp="1"/>
          </p:cNvSpPr>
          <p:nvPr>
            <p:ph idx="1"/>
          </p:nvPr>
        </p:nvSpPr>
        <p:spPr>
          <a:xfrm>
            <a:off x="755650" y="1892300"/>
            <a:ext cx="7583488" cy="4607984"/>
          </a:xfrm>
        </p:spPr>
        <p:txBody>
          <a:bodyPr/>
          <a:lstStyle/>
          <a:p>
            <a:pPr eaLnBrk="1" hangingPunct="1"/>
            <a:r>
              <a:rPr lang="en-US" sz="2800" b="1">
                <a:latin typeface="Arial" charset="0"/>
                <a:ea typeface="MS PGothic" charset="0"/>
              </a:rPr>
              <a:t>Demandez directement </a:t>
            </a:r>
          </a:p>
          <a:p>
            <a:pPr lvl="1" eaLnBrk="1" hangingPunct="1"/>
            <a:r>
              <a:rPr lang="en-US" sz="2800" b="1">
                <a:latin typeface="Arial" charset="0"/>
                <a:ea typeface="MS PGothic" charset="0"/>
              </a:rPr>
              <a:t>Pouvez-vous r</a:t>
            </a:r>
            <a:r>
              <a:rPr lang="en-AU" sz="2800" b="1">
                <a:latin typeface="Arial" charset="0"/>
                <a:ea typeface="MS PGothic" charset="0"/>
              </a:rPr>
              <a:t>épéter la question?</a:t>
            </a:r>
            <a:endParaRPr lang="en-US" sz="2800" b="1">
              <a:latin typeface="Arial" charset="0"/>
              <a:ea typeface="MS PGothic" charset="0"/>
            </a:endParaRPr>
          </a:p>
          <a:p>
            <a:pPr eaLnBrk="1" hangingPunct="1"/>
            <a:r>
              <a:rPr lang="en-US" sz="2800" b="1">
                <a:latin typeface="Arial" charset="0"/>
                <a:ea typeface="MS PGothic" charset="0"/>
              </a:rPr>
              <a:t>Utilisez votre INTONATION</a:t>
            </a:r>
          </a:p>
          <a:p>
            <a:pPr lvl="1" eaLnBrk="1" hangingPunct="1"/>
            <a:r>
              <a:rPr lang="en-US" sz="2800" b="1">
                <a:latin typeface="Arial" charset="0"/>
                <a:ea typeface="MS PGothic" charset="0"/>
              </a:rPr>
              <a:t>Après </a:t>
            </a:r>
            <a:r>
              <a:rPr lang="en-US" sz="2800" b="1" i="1">
                <a:latin typeface="Arial" charset="0"/>
                <a:ea typeface="MS PGothic" charset="0"/>
              </a:rPr>
              <a:t>cet </a:t>
            </a:r>
            <a:r>
              <a:rPr lang="en-US" sz="2800" b="1">
                <a:latin typeface="Arial" charset="0"/>
                <a:ea typeface="MS PGothic" charset="0"/>
              </a:rPr>
              <a:t>examen?</a:t>
            </a:r>
          </a:p>
          <a:p>
            <a:pPr eaLnBrk="1" hangingPunct="1"/>
            <a:r>
              <a:rPr lang="en-US" sz="2800" b="1">
                <a:latin typeface="Arial" charset="0"/>
                <a:ea typeface="MS PGothic" charset="0"/>
              </a:rPr>
              <a:t>R</a:t>
            </a:r>
            <a:r>
              <a:rPr lang="en-AU" sz="2800" b="1">
                <a:latin typeface="Arial" charset="0"/>
                <a:ea typeface="MS PGothic" charset="0"/>
              </a:rPr>
              <a:t>épétez la question (discours indirect </a:t>
            </a:r>
            <a:r>
              <a:rPr lang="en-AU" sz="2800" b="1">
                <a:latin typeface="Arial" charset="0"/>
                <a:ea typeface="MS PGothic" charset="0"/>
                <a:sym typeface="Wingdings" charset="0"/>
              </a:rPr>
              <a:t>)</a:t>
            </a:r>
            <a:endParaRPr lang="en-US" sz="2800" b="1">
              <a:latin typeface="Arial" charset="0"/>
              <a:ea typeface="MS PGothic" charset="0"/>
            </a:endParaRPr>
          </a:p>
          <a:p>
            <a:pPr lvl="2" eaLnBrk="1" hangingPunct="1"/>
            <a:r>
              <a:rPr lang="en-US" sz="2800" b="1">
                <a:latin typeface="Arial" charset="0"/>
                <a:ea typeface="MS PGothic" charset="0"/>
              </a:rPr>
              <a:t>Vous me demandez bien si….</a:t>
            </a:r>
          </a:p>
          <a:p>
            <a:pPr lvl="2" eaLnBrk="1" hangingPunct="1">
              <a:buFont typeface="Wingdings" charset="0"/>
              <a:buNone/>
            </a:pPr>
            <a:endParaRPr lang="en-US">
              <a:latin typeface="Arial" charset="0"/>
              <a:ea typeface="MS PGothic" charset="0"/>
            </a:endParaRPr>
          </a:p>
          <a:p>
            <a:pPr lvl="2" eaLnBrk="1" hangingPunct="1">
              <a:buFont typeface="Wingdings" charset="0"/>
              <a:buNone/>
            </a:pPr>
            <a:endParaRPr lang="en-US">
              <a:latin typeface="Arial" charset="0"/>
              <a:ea typeface="MS PGothic" charset="0"/>
            </a:endParaRPr>
          </a:p>
        </p:txBody>
      </p:sp>
    </p:spTree>
    <p:extLst>
      <p:ext uri="{BB962C8B-B14F-4D97-AF65-F5344CB8AC3E}">
        <p14:creationId xmlns:p14="http://schemas.microsoft.com/office/powerpoint/2010/main" val="814192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p:cNvSpPr>
          <p:nvPr>
            <p:ph type="title"/>
          </p:nvPr>
        </p:nvSpPr>
        <p:spPr/>
        <p:txBody>
          <a:bodyPr/>
          <a:lstStyle/>
          <a:p>
            <a:pPr eaLnBrk="1" hangingPunct="1"/>
            <a:r>
              <a:rPr lang="en-AU" sz="4400" b="1">
                <a:latin typeface="Arial" charset="0"/>
                <a:ea typeface="MS PGothic" charset="0"/>
              </a:rPr>
              <a:t>Le jour J….</a:t>
            </a:r>
            <a:endParaRPr lang="en-US" sz="4400" b="1">
              <a:latin typeface="Arial" charset="0"/>
              <a:ea typeface="MS PGothic" charset="0"/>
            </a:endParaRPr>
          </a:p>
        </p:txBody>
      </p:sp>
      <p:sp>
        <p:nvSpPr>
          <p:cNvPr id="217090" name="Rectangle 3"/>
          <p:cNvSpPr>
            <a:spLocks noGrp="1"/>
          </p:cNvSpPr>
          <p:nvPr>
            <p:ph idx="1"/>
          </p:nvPr>
        </p:nvSpPr>
        <p:spPr>
          <a:xfrm>
            <a:off x="539750" y="1411819"/>
            <a:ext cx="8039100" cy="5446183"/>
          </a:xfrm>
        </p:spPr>
        <p:txBody>
          <a:bodyPr/>
          <a:lstStyle/>
          <a:p>
            <a:pPr eaLnBrk="1" hangingPunct="1"/>
            <a:r>
              <a:rPr lang="fr-FR" sz="2800" b="1">
                <a:latin typeface="Arial" charset="0"/>
                <a:ea typeface="MS PGothic" charset="0"/>
              </a:rPr>
              <a:t>Au moins ½ heure </a:t>
            </a:r>
            <a:r>
              <a:rPr lang="fr-FR" sz="2800" b="1" u="sng">
                <a:latin typeface="Arial" charset="0"/>
                <a:ea typeface="MS PGothic" charset="0"/>
              </a:rPr>
              <a:t>avant</a:t>
            </a:r>
            <a:r>
              <a:rPr lang="fr-FR" sz="2800" b="1">
                <a:latin typeface="Arial" charset="0"/>
                <a:ea typeface="MS PGothic" charset="0"/>
              </a:rPr>
              <a:t> votre heure</a:t>
            </a:r>
            <a:endParaRPr lang="en-AU" sz="2800" b="1">
              <a:latin typeface="Arial" charset="0"/>
              <a:ea typeface="MS PGothic" charset="0"/>
            </a:endParaRPr>
          </a:p>
          <a:p>
            <a:pPr eaLnBrk="1" hangingPunct="1"/>
            <a:r>
              <a:rPr lang="en-AU" sz="2800" b="1">
                <a:latin typeface="Arial" charset="0"/>
                <a:ea typeface="MS PGothic" charset="0"/>
              </a:rPr>
              <a:t>Tenue vestimentaire</a:t>
            </a:r>
          </a:p>
          <a:p>
            <a:pPr eaLnBrk="1" hangingPunct="1"/>
            <a:r>
              <a:rPr lang="en-AU" sz="2800" b="1">
                <a:latin typeface="Arial" charset="0"/>
                <a:ea typeface="MS PGothic" charset="0"/>
              </a:rPr>
              <a:t>Avec vous: ce que vous DEVEZ avoir</a:t>
            </a:r>
          </a:p>
          <a:p>
            <a:pPr lvl="1" eaLnBrk="1" hangingPunct="1">
              <a:buFont typeface="Wingdings" charset="0"/>
              <a:buChar char="v"/>
            </a:pPr>
            <a:r>
              <a:rPr lang="en-AU" sz="2800" b="1">
                <a:latin typeface="Arial" charset="0"/>
                <a:ea typeface="MS PGothic" charset="0"/>
              </a:rPr>
              <a:t>Votre convocation</a:t>
            </a:r>
          </a:p>
          <a:p>
            <a:pPr lvl="1" eaLnBrk="1" hangingPunct="1">
              <a:buFont typeface="Wingdings" charset="0"/>
              <a:buChar char="v"/>
            </a:pPr>
            <a:r>
              <a:rPr lang="en-AU" sz="2800" b="1">
                <a:latin typeface="Arial" charset="0"/>
                <a:ea typeface="MS PGothic" charset="0"/>
              </a:rPr>
              <a:t>Une pi</a:t>
            </a:r>
            <a:r>
              <a:rPr lang="fr-FR" sz="2800" b="1">
                <a:latin typeface="Arial" charset="0"/>
                <a:ea typeface="MS PGothic" charset="0"/>
              </a:rPr>
              <a:t>èce d’identité avec photo</a:t>
            </a:r>
          </a:p>
          <a:p>
            <a:pPr lvl="1" eaLnBrk="1" hangingPunct="1">
              <a:buFont typeface="Wingdings" charset="0"/>
              <a:buChar char="v"/>
            </a:pPr>
            <a:endParaRPr lang="fr-FR" sz="2800" b="1" i="1">
              <a:latin typeface="Arial" charset="0"/>
              <a:ea typeface="MS PGothic" charset="0"/>
            </a:endParaRPr>
          </a:p>
          <a:p>
            <a:pPr lvl="1" eaLnBrk="1" hangingPunct="1">
              <a:buFont typeface="Wingdings" charset="0"/>
              <a:buChar char="v"/>
            </a:pPr>
            <a:r>
              <a:rPr lang="fr-FR" sz="2800" b="1" i="1">
                <a:latin typeface="Arial" charset="0"/>
                <a:ea typeface="MS PGothic" charset="0"/>
              </a:rPr>
              <a:t>Vous pouvez prendre une bouteille d’eau</a:t>
            </a:r>
          </a:p>
          <a:p>
            <a:pPr lvl="1" eaLnBrk="1" hangingPunct="1">
              <a:buFont typeface="Wingdings" charset="0"/>
              <a:buChar char="v"/>
            </a:pPr>
            <a:endParaRPr lang="en-AU" sz="2400" b="1">
              <a:latin typeface="Arial" charset="0"/>
              <a:ea typeface="MS PGothic" charset="0"/>
            </a:endParaRPr>
          </a:p>
          <a:p>
            <a:pPr eaLnBrk="1" hangingPunct="1">
              <a:buFont typeface="Wingdings" charset="0"/>
              <a:buNone/>
            </a:pPr>
            <a:endParaRPr lang="en-US">
              <a:latin typeface="Arial" charset="0"/>
              <a:ea typeface="MS PGothic" charset="0"/>
            </a:endParaRPr>
          </a:p>
        </p:txBody>
      </p:sp>
    </p:spTree>
    <p:extLst>
      <p:ext uri="{BB962C8B-B14F-4D97-AF65-F5344CB8AC3E}">
        <p14:creationId xmlns:p14="http://schemas.microsoft.com/office/powerpoint/2010/main" val="3584956449"/>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pPr eaLnBrk="1" hangingPunct="1"/>
            <a:r>
              <a:rPr lang="en-US" sz="4400" b="1">
                <a:latin typeface="Arial" charset="0"/>
                <a:ea typeface="MS PGothic" charset="0"/>
              </a:rPr>
              <a:t>Dans la salle d’examen</a:t>
            </a:r>
          </a:p>
        </p:txBody>
      </p:sp>
      <p:sp>
        <p:nvSpPr>
          <p:cNvPr id="23555" name="Content Placeholder 2"/>
          <p:cNvSpPr>
            <a:spLocks noGrp="1"/>
          </p:cNvSpPr>
          <p:nvPr>
            <p:ph idx="1"/>
          </p:nvPr>
        </p:nvSpPr>
        <p:spPr>
          <a:xfrm>
            <a:off x="323850" y="1600200"/>
            <a:ext cx="8439150" cy="5257800"/>
          </a:xfrm>
        </p:spPr>
        <p:txBody>
          <a:bodyPr/>
          <a:lstStyle/>
          <a:p>
            <a:pPr eaLnBrk="1" hangingPunct="1">
              <a:lnSpc>
                <a:spcPct val="90000"/>
              </a:lnSpc>
            </a:pPr>
            <a:r>
              <a:rPr lang="en-AU" sz="2800" b="1">
                <a:latin typeface="Arial" charset="0"/>
                <a:ea typeface="MS PGothic" charset="0"/>
              </a:rPr>
              <a:t>2 examinateurs </a:t>
            </a:r>
          </a:p>
          <a:p>
            <a:pPr eaLnBrk="1" hangingPunct="1">
              <a:lnSpc>
                <a:spcPct val="90000"/>
              </a:lnSpc>
            </a:pPr>
            <a:r>
              <a:rPr lang="en-AU" sz="2800" b="1">
                <a:latin typeface="Arial" charset="0"/>
                <a:ea typeface="MS PGothic" charset="0"/>
              </a:rPr>
              <a:t>Enregistrement</a:t>
            </a:r>
          </a:p>
          <a:p>
            <a:pPr eaLnBrk="1" hangingPunct="1">
              <a:lnSpc>
                <a:spcPct val="90000"/>
              </a:lnSpc>
            </a:pPr>
            <a:r>
              <a:rPr lang="en-AU" sz="2800" b="1">
                <a:latin typeface="Arial" charset="0"/>
                <a:ea typeface="MS PGothic" charset="0"/>
              </a:rPr>
              <a:t>‘</a:t>
            </a:r>
            <a:r>
              <a:rPr lang="en-AU" altLang="ja-JP" sz="2800" b="1">
                <a:latin typeface="Arial" charset="0"/>
                <a:ea typeface="MS PGothic" charset="0"/>
              </a:rPr>
              <a:t>vous</a:t>
            </a:r>
            <a:r>
              <a:rPr lang="en-AU" sz="2800" b="1">
                <a:latin typeface="Arial" charset="0"/>
                <a:ea typeface="MS PGothic" charset="0"/>
              </a:rPr>
              <a:t>’</a:t>
            </a:r>
            <a:endParaRPr lang="en-AU" altLang="ja-JP" sz="2800" b="1">
              <a:latin typeface="Arial" charset="0"/>
              <a:ea typeface="MS PGothic" charset="0"/>
            </a:endParaRPr>
          </a:p>
          <a:p>
            <a:pPr eaLnBrk="1" hangingPunct="1">
              <a:lnSpc>
                <a:spcPct val="90000"/>
              </a:lnSpc>
            </a:pPr>
            <a:r>
              <a:rPr lang="en-AU" sz="2800" b="1">
                <a:latin typeface="Arial" charset="0"/>
                <a:ea typeface="MS PGothic" charset="0"/>
              </a:rPr>
              <a:t>Les examinateurs parlent TOUJOURS fran</a:t>
            </a:r>
            <a:r>
              <a:rPr lang="fr-FR" sz="2800" b="1">
                <a:latin typeface="Arial" charset="0"/>
                <a:ea typeface="MS PGothic" charset="0"/>
              </a:rPr>
              <a:t>ç</a:t>
            </a:r>
            <a:r>
              <a:rPr lang="en-AU" sz="2800" b="1">
                <a:latin typeface="Arial" charset="0"/>
                <a:ea typeface="MS PGothic" charset="0"/>
              </a:rPr>
              <a:t>ais. </a:t>
            </a:r>
            <a:r>
              <a:rPr lang="en-AU" sz="2800" b="1" i="1">
                <a:latin typeface="Arial" charset="0"/>
                <a:ea typeface="MS PGothic" charset="0"/>
              </a:rPr>
              <a:t>Your candidate number in English.</a:t>
            </a:r>
          </a:p>
          <a:p>
            <a:pPr algn="ctr" eaLnBrk="1" hangingPunct="1">
              <a:lnSpc>
                <a:spcPct val="90000"/>
              </a:lnSpc>
              <a:buFont typeface="Wingdings" charset="0"/>
              <a:buNone/>
            </a:pPr>
            <a:r>
              <a:rPr lang="en-AU" sz="2800" b="1">
                <a:latin typeface="Arial" charset="0"/>
                <a:ea typeface="MS PGothic" charset="0"/>
              </a:rPr>
              <a:t>…puis </a:t>
            </a:r>
            <a:r>
              <a:rPr lang="fr-FR" sz="2800" b="1">
                <a:latin typeface="Arial" charset="0"/>
                <a:ea typeface="MS PGothic" charset="0"/>
              </a:rPr>
              <a:t>c’est parti pour 15 minutes en français </a:t>
            </a:r>
            <a:r>
              <a:rPr lang="fr-FR" sz="2800" b="1">
                <a:latin typeface="Arial" charset="0"/>
                <a:ea typeface="MS PGothic" charset="0"/>
                <a:sym typeface="Wingdings" charset="0"/>
              </a:rPr>
              <a:t></a:t>
            </a:r>
            <a:endParaRPr lang="en-AU" sz="2800" b="1">
              <a:latin typeface="Arial" charset="0"/>
              <a:ea typeface="MS PGothic" charset="0"/>
            </a:endParaRPr>
          </a:p>
        </p:txBody>
      </p:sp>
    </p:spTree>
    <p:extLst>
      <p:ext uri="{BB962C8B-B14F-4D97-AF65-F5344CB8AC3E}">
        <p14:creationId xmlns:p14="http://schemas.microsoft.com/office/powerpoint/2010/main" val="3172660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 calcmode="lin" valueType="num">
                                      <p:cBhvr additive="base">
                                        <p:cTn id="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827091" y="19051"/>
            <a:ext cx="7583487" cy="1043516"/>
          </a:xfrm>
        </p:spPr>
        <p:txBody>
          <a:bodyPr/>
          <a:lstStyle/>
          <a:p>
            <a:r>
              <a:rPr lang="en-US" dirty="0" smtClean="0">
                <a:latin typeface="Trebuchet MS" charset="0"/>
                <a:ea typeface="MS PGothic" charset="0"/>
              </a:rPr>
              <a:t>    Useful </a:t>
            </a:r>
            <a:r>
              <a:rPr lang="en-US" dirty="0">
                <a:latin typeface="Trebuchet MS" charset="0"/>
                <a:ea typeface="MS PGothic" charset="0"/>
              </a:rPr>
              <a:t>sites and resources</a:t>
            </a:r>
          </a:p>
        </p:txBody>
      </p:sp>
      <p:sp>
        <p:nvSpPr>
          <p:cNvPr id="221186" name="Content Placeholder 2"/>
          <p:cNvSpPr>
            <a:spLocks noGrp="1"/>
          </p:cNvSpPr>
          <p:nvPr>
            <p:ph idx="1"/>
          </p:nvPr>
        </p:nvSpPr>
        <p:spPr>
          <a:xfrm>
            <a:off x="521893" y="1304629"/>
            <a:ext cx="8442723" cy="5553372"/>
          </a:xfrm>
        </p:spPr>
        <p:txBody>
          <a:bodyPr/>
          <a:lstStyle/>
          <a:p>
            <a:pPr marL="0" indent="0">
              <a:spcBef>
                <a:spcPct val="0"/>
              </a:spcBef>
              <a:buFont typeface="Wingdings 2" charset="0"/>
              <a:buNone/>
            </a:pPr>
            <a:r>
              <a:rPr lang="en-AU" sz="2000" b="1" dirty="0">
                <a:solidFill>
                  <a:srgbClr val="FF0000"/>
                </a:solidFill>
                <a:latin typeface="Trebuchet MS" charset="0"/>
                <a:ea typeface="MS PGothic" charset="0"/>
              </a:rPr>
              <a:t>Practice exams</a:t>
            </a:r>
          </a:p>
          <a:p>
            <a:pPr marL="0" indent="0">
              <a:spcBef>
                <a:spcPct val="0"/>
              </a:spcBef>
            </a:pPr>
            <a:r>
              <a:rPr lang="en-AU" sz="2000" i="1" dirty="0">
                <a:latin typeface="Trebuchet MS" charset="0"/>
                <a:ea typeface="MS PGothic" charset="0"/>
              </a:rPr>
              <a:t>A+ French Exam VCE Units 3 &amp; 4</a:t>
            </a:r>
            <a:endParaRPr lang="en-AU" sz="2000" dirty="0">
              <a:latin typeface="Trebuchet MS" charset="0"/>
              <a:ea typeface="MS PGothic" charset="0"/>
            </a:endParaRPr>
          </a:p>
          <a:p>
            <a:pPr marL="0" indent="0">
              <a:spcBef>
                <a:spcPct val="0"/>
              </a:spcBef>
            </a:pPr>
            <a:r>
              <a:rPr lang="en-AU" sz="2000" i="1" dirty="0">
                <a:latin typeface="Trebuchet MS" charset="0"/>
                <a:ea typeface="MS PGothic" charset="0"/>
              </a:rPr>
              <a:t>The Leading Edge VCE French</a:t>
            </a:r>
          </a:p>
          <a:p>
            <a:pPr marL="0" indent="0">
              <a:spcBef>
                <a:spcPct val="0"/>
              </a:spcBef>
            </a:pPr>
            <a:r>
              <a:rPr lang="en-US" sz="2000" dirty="0">
                <a:latin typeface="Trebuchet MS" charset="0"/>
                <a:ea typeface="MS PGothic" charset="0"/>
              </a:rPr>
              <a:t>VCE Exam Kits from University of Melbourne &amp; Alliance </a:t>
            </a:r>
            <a:r>
              <a:rPr lang="en-US" sz="2000" dirty="0" err="1">
                <a:latin typeface="Trebuchet MS" charset="0"/>
                <a:ea typeface="MS PGothic" charset="0"/>
              </a:rPr>
              <a:t>Française</a:t>
            </a:r>
            <a:endParaRPr lang="en-AU" sz="2000" dirty="0">
              <a:latin typeface="Trebuchet MS" charset="0"/>
              <a:ea typeface="MS PGothic" charset="0"/>
            </a:endParaRPr>
          </a:p>
          <a:p>
            <a:pPr marL="0" indent="0">
              <a:spcBef>
                <a:spcPct val="0"/>
              </a:spcBef>
              <a:buFont typeface="Wingdings 2" charset="0"/>
              <a:buNone/>
            </a:pPr>
            <a:r>
              <a:rPr lang="en-AU" sz="2000" b="1" dirty="0">
                <a:solidFill>
                  <a:srgbClr val="FF0000"/>
                </a:solidFill>
                <a:latin typeface="Trebuchet MS" charset="0"/>
                <a:ea typeface="MS PGothic" charset="0"/>
              </a:rPr>
              <a:t>Listening</a:t>
            </a:r>
          </a:p>
          <a:p>
            <a:pPr marL="0" indent="0">
              <a:spcBef>
                <a:spcPct val="0"/>
              </a:spcBef>
            </a:pPr>
            <a:r>
              <a:rPr lang="en-US" sz="2000" dirty="0" err="1">
                <a:latin typeface="Trebuchet MS" charset="0"/>
                <a:ea typeface="MS PGothic" charset="0"/>
              </a:rPr>
              <a:t>Ecoutez</a:t>
            </a:r>
            <a:r>
              <a:rPr lang="en-US" sz="2000" dirty="0">
                <a:latin typeface="Trebuchet MS" charset="0"/>
                <a:ea typeface="MS PGothic" charset="0"/>
              </a:rPr>
              <a:t> </a:t>
            </a:r>
            <a:r>
              <a:rPr lang="en-US" sz="2000" dirty="0" err="1">
                <a:latin typeface="Trebuchet MS" charset="0"/>
                <a:ea typeface="MS PGothic" charset="0"/>
              </a:rPr>
              <a:t>bien</a:t>
            </a:r>
            <a:r>
              <a:rPr lang="en-US" sz="2000" dirty="0">
                <a:latin typeface="Trebuchet MS" charset="0"/>
                <a:ea typeface="MS PGothic" charset="0"/>
              </a:rPr>
              <a:t>: </a:t>
            </a:r>
            <a:r>
              <a:rPr lang="en-US" sz="2000" dirty="0" err="1">
                <a:latin typeface="Trebuchet MS" charset="0"/>
                <a:ea typeface="MS PGothic" charset="0"/>
              </a:rPr>
              <a:t>ecoutezbien.com</a:t>
            </a:r>
            <a:endParaRPr lang="en-AU" sz="2000" dirty="0">
              <a:latin typeface="Trebuchet MS" charset="0"/>
              <a:ea typeface="MS PGothic" charset="0"/>
            </a:endParaRPr>
          </a:p>
          <a:p>
            <a:pPr marL="0" indent="0">
              <a:spcBef>
                <a:spcPct val="0"/>
              </a:spcBef>
            </a:pPr>
            <a:r>
              <a:rPr lang="en-US" sz="2000" dirty="0">
                <a:latin typeface="Trebuchet MS" charset="0"/>
                <a:ea typeface="MS PGothic" charset="0"/>
              </a:rPr>
              <a:t>French Wizard: </a:t>
            </a:r>
            <a:r>
              <a:rPr lang="en-US" sz="2000" dirty="0" err="1">
                <a:latin typeface="Trebuchet MS" charset="0"/>
                <a:ea typeface="MS PGothic" charset="0"/>
              </a:rPr>
              <a:t>frenchwizard.com.au</a:t>
            </a:r>
            <a:endParaRPr lang="en-AU" sz="2000" dirty="0">
              <a:latin typeface="Trebuchet MS" charset="0"/>
              <a:ea typeface="MS PGothic" charset="0"/>
            </a:endParaRPr>
          </a:p>
          <a:p>
            <a:pPr marL="0" indent="0">
              <a:spcBef>
                <a:spcPct val="0"/>
              </a:spcBef>
              <a:buFont typeface="Wingdings 2" charset="0"/>
              <a:buNone/>
            </a:pPr>
            <a:r>
              <a:rPr lang="en-US" sz="2000" b="1" dirty="0">
                <a:solidFill>
                  <a:srgbClr val="FF0000"/>
                </a:solidFill>
                <a:latin typeface="Trebuchet MS" charset="0"/>
                <a:ea typeface="MS PGothic" charset="0"/>
              </a:rPr>
              <a:t>Vocabulary and grammar building </a:t>
            </a:r>
            <a:endParaRPr lang="en-AU" sz="2000" dirty="0">
              <a:solidFill>
                <a:srgbClr val="FF0000"/>
              </a:solidFill>
              <a:latin typeface="Trebuchet MS" charset="0"/>
              <a:ea typeface="MS PGothic" charset="0"/>
            </a:endParaRPr>
          </a:p>
          <a:p>
            <a:pPr marL="0" indent="0">
              <a:spcBef>
                <a:spcPct val="0"/>
              </a:spcBef>
            </a:pPr>
            <a:r>
              <a:rPr lang="en-US" sz="2000" dirty="0">
                <a:latin typeface="Trebuchet MS" charset="0"/>
                <a:ea typeface="MS PGothic" charset="0"/>
              </a:rPr>
              <a:t>Mot </a:t>
            </a:r>
            <a:r>
              <a:rPr lang="en-US" sz="2000" dirty="0" err="1">
                <a:latin typeface="Trebuchet MS" charset="0"/>
                <a:ea typeface="MS PGothic" charset="0"/>
              </a:rPr>
              <a:t>à</a:t>
            </a:r>
            <a:r>
              <a:rPr lang="en-US" sz="2000" dirty="0">
                <a:latin typeface="Trebuchet MS" charset="0"/>
                <a:ea typeface="MS PGothic" charset="0"/>
              </a:rPr>
              <a:t> mot: Advanced French Vocabulary</a:t>
            </a:r>
            <a:endParaRPr lang="en-AU" sz="2000" dirty="0">
              <a:latin typeface="Trebuchet MS" charset="0"/>
              <a:ea typeface="MS PGothic" charset="0"/>
            </a:endParaRPr>
          </a:p>
          <a:p>
            <a:pPr marL="0" indent="0">
              <a:spcBef>
                <a:spcPct val="0"/>
              </a:spcBef>
            </a:pPr>
            <a:r>
              <a:rPr lang="en-US" sz="2000" dirty="0">
                <a:latin typeface="Trebuchet MS" charset="0"/>
                <a:ea typeface="MS PGothic" charset="0"/>
              </a:rPr>
              <a:t>Education Perfect (French): </a:t>
            </a:r>
            <a:r>
              <a:rPr lang="en-US" sz="2000" dirty="0" err="1">
                <a:latin typeface="Trebuchet MS" charset="0"/>
                <a:ea typeface="MS PGothic" charset="0"/>
              </a:rPr>
              <a:t>educationperfect.com</a:t>
            </a:r>
            <a:endParaRPr lang="en-US" sz="2000" dirty="0">
              <a:latin typeface="Trebuchet MS" charset="0"/>
              <a:ea typeface="MS PGothic" charset="0"/>
            </a:endParaRPr>
          </a:p>
          <a:p>
            <a:pPr marL="0" indent="0">
              <a:spcBef>
                <a:spcPct val="0"/>
              </a:spcBef>
              <a:buFont typeface="Wingdings 2" charset="0"/>
              <a:buNone/>
            </a:pPr>
            <a:r>
              <a:rPr lang="en-US" sz="2000" b="1" dirty="0">
                <a:solidFill>
                  <a:srgbClr val="FF0000"/>
                </a:solidFill>
                <a:latin typeface="Trebuchet MS" charset="0"/>
                <a:ea typeface="MS PGothic" charset="0"/>
              </a:rPr>
              <a:t>Online resources</a:t>
            </a:r>
          </a:p>
          <a:p>
            <a:pPr marL="0" indent="0">
              <a:spcBef>
                <a:spcPct val="0"/>
              </a:spcBef>
              <a:buFont typeface="Wingdings 2" charset="0"/>
              <a:buNone/>
            </a:pPr>
            <a:r>
              <a:rPr lang="en-AU" sz="2000" dirty="0">
                <a:latin typeface="Trebuchet MS" charset="0"/>
                <a:ea typeface="MS PGothic" charset="0"/>
              </a:rPr>
              <a:t>Search VCE French </a:t>
            </a:r>
            <a:r>
              <a:rPr lang="en-AU" sz="2000" dirty="0" err="1">
                <a:latin typeface="Trebuchet MS" charset="0"/>
                <a:ea typeface="MS PGothic" charset="0"/>
              </a:rPr>
              <a:t>Pierrick</a:t>
            </a:r>
            <a:r>
              <a:rPr lang="en-AU" sz="2000" dirty="0">
                <a:latin typeface="Trebuchet MS" charset="0"/>
                <a:ea typeface="MS PGothic" charset="0"/>
              </a:rPr>
              <a:t> Hubert on You Tube for helpful videos</a:t>
            </a:r>
          </a:p>
          <a:p>
            <a:pPr marL="0" indent="0">
              <a:spcBef>
                <a:spcPct val="0"/>
              </a:spcBef>
              <a:buFont typeface="Wingdings 2" charset="0"/>
              <a:buNone/>
            </a:pPr>
            <a:r>
              <a:rPr lang="en-AU" sz="2000" dirty="0">
                <a:latin typeface="Trebuchet MS" charset="0"/>
                <a:ea typeface="MS PGothic" charset="0"/>
              </a:rPr>
              <a:t>Search </a:t>
            </a:r>
            <a:r>
              <a:rPr lang="en-AU" sz="2000" dirty="0" err="1">
                <a:latin typeface="Trebuchet MS" charset="0"/>
                <a:ea typeface="MS PGothic" charset="0"/>
              </a:rPr>
              <a:t>ilearn</a:t>
            </a:r>
            <a:r>
              <a:rPr lang="en-AU" sz="2000" dirty="0">
                <a:latin typeface="Trebuchet MS" charset="0"/>
                <a:ea typeface="MS PGothic" charset="0"/>
              </a:rPr>
              <a:t> </a:t>
            </a:r>
            <a:r>
              <a:rPr lang="en-AU" sz="2000" dirty="0" err="1">
                <a:latin typeface="Trebuchet MS" charset="0"/>
                <a:ea typeface="MS PGothic" charset="0"/>
              </a:rPr>
              <a:t>french</a:t>
            </a:r>
            <a:r>
              <a:rPr lang="en-AU" sz="2000" dirty="0">
                <a:latin typeface="Trebuchet MS" charset="0"/>
                <a:ea typeface="MS PGothic" charset="0"/>
              </a:rPr>
              <a:t> with Fiona Curnow for screencasts of grammar</a:t>
            </a:r>
          </a:p>
          <a:p>
            <a:pPr marL="0" indent="0"/>
            <a:endParaRPr lang="en-US" dirty="0">
              <a:latin typeface="Trebuchet MS" charset="0"/>
              <a:ea typeface="MS PGothic" charset="0"/>
            </a:endParaRPr>
          </a:p>
        </p:txBody>
      </p:sp>
    </p:spTree>
    <p:extLst>
      <p:ext uri="{BB962C8B-B14F-4D97-AF65-F5344CB8AC3E}">
        <p14:creationId xmlns:p14="http://schemas.microsoft.com/office/powerpoint/2010/main" val="2815913663"/>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 </a:t>
            </a:r>
            <a:r>
              <a:rPr lang="en-US" dirty="0" err="1" smtClean="0"/>
              <a:t>maintenant</a:t>
            </a:r>
            <a:r>
              <a:rPr lang="en-US" dirty="0" smtClean="0"/>
              <a:t> </a:t>
            </a:r>
            <a:r>
              <a:rPr lang="en-US" dirty="0" err="1" smtClean="0"/>
              <a:t>allons</a:t>
            </a:r>
            <a:r>
              <a:rPr lang="en-US" dirty="0" smtClean="0"/>
              <a:t> au </a:t>
            </a:r>
            <a:r>
              <a:rPr lang="en-US" dirty="0" err="1" smtClean="0"/>
              <a:t>théâtre</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2400" b="1" dirty="0" smtClean="0"/>
              <a:t>2 VCE Oral exam </a:t>
            </a:r>
            <a:r>
              <a:rPr lang="en-US" sz="2400" b="1" dirty="0" err="1" smtClean="0"/>
              <a:t>rôle</a:t>
            </a:r>
            <a:r>
              <a:rPr lang="en-US" sz="2400" b="1" dirty="0" smtClean="0"/>
              <a:t> plays:</a:t>
            </a:r>
          </a:p>
          <a:p>
            <a:r>
              <a:rPr lang="en-US" sz="2400" b="1" dirty="0" smtClean="0"/>
              <a:t>Excellent performance</a:t>
            </a:r>
          </a:p>
          <a:p>
            <a:r>
              <a:rPr lang="en-US" sz="2400" b="1" dirty="0" smtClean="0"/>
              <a:t>Unsatisfactory performance </a:t>
            </a:r>
          </a:p>
          <a:p>
            <a:pPr marL="0" indent="0">
              <a:buNone/>
            </a:pPr>
            <a:r>
              <a:rPr lang="en-US" sz="2400" b="1" dirty="0" smtClean="0"/>
              <a:t>Thank you to two courageous Y12 students for their valuable contribution :</a:t>
            </a:r>
          </a:p>
          <a:p>
            <a:pPr>
              <a:buFontTx/>
              <a:buChar char="-"/>
            </a:pPr>
            <a:r>
              <a:rPr lang="en-US" sz="2400" b="1" dirty="0" err="1" smtClean="0"/>
              <a:t>Suzannah</a:t>
            </a:r>
            <a:r>
              <a:rPr lang="en-US" sz="2400" b="1" dirty="0" smtClean="0"/>
              <a:t> Bourke</a:t>
            </a:r>
          </a:p>
          <a:p>
            <a:pPr>
              <a:buFontTx/>
              <a:buChar char="-"/>
            </a:pPr>
            <a:r>
              <a:rPr lang="en-US" sz="2400" b="1" dirty="0" err="1" smtClean="0"/>
              <a:t>Kiran</a:t>
            </a:r>
            <a:r>
              <a:rPr lang="en-US" sz="2400" b="1" dirty="0" smtClean="0"/>
              <a:t> </a:t>
            </a:r>
            <a:r>
              <a:rPr lang="en-US" sz="2400" b="1" dirty="0" err="1" smtClean="0"/>
              <a:t>Barnejee</a:t>
            </a:r>
            <a:endParaRPr lang="en-US" sz="2400" b="1" dirty="0" smtClean="0"/>
          </a:p>
          <a:p>
            <a:pPr marL="0" indent="0">
              <a:buNone/>
            </a:pPr>
            <a:endParaRPr lang="en-US" sz="2400" b="1" dirty="0"/>
          </a:p>
        </p:txBody>
      </p:sp>
    </p:spTree>
    <p:extLst>
      <p:ext uri="{BB962C8B-B14F-4D97-AF65-F5344CB8AC3E}">
        <p14:creationId xmlns:p14="http://schemas.microsoft.com/office/powerpoint/2010/main" val="34963940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357188" y="228600"/>
            <a:ext cx="7853362" cy="914400"/>
          </a:xfrm>
        </p:spPr>
        <p:txBody>
          <a:bodyPr/>
          <a:lstStyle/>
          <a:p>
            <a:pPr eaLnBrk="1" hangingPunct="1"/>
            <a:r>
              <a:rPr lang="en-AU" sz="4400" b="1" dirty="0" smtClean="0">
                <a:latin typeface="Arial" charset="0"/>
                <a:ea typeface="MS PGothic" charset="0"/>
              </a:rPr>
              <a:t>		 Bonne </a:t>
            </a:r>
            <a:r>
              <a:rPr lang="en-AU" sz="4400" b="1" dirty="0">
                <a:latin typeface="Arial" charset="0"/>
                <a:ea typeface="MS PGothic" charset="0"/>
              </a:rPr>
              <a:t>chance</a:t>
            </a:r>
            <a:endParaRPr lang="en-AU" dirty="0">
              <a:latin typeface="Arial" charset="0"/>
              <a:ea typeface="MS PGothic" charset="0"/>
            </a:endParaRPr>
          </a:p>
        </p:txBody>
      </p:sp>
      <p:sp>
        <p:nvSpPr>
          <p:cNvPr id="222210" name="Rectangle 5"/>
          <p:cNvSpPr txBox="1">
            <a:spLocks noChangeArrowheads="1"/>
          </p:cNvSpPr>
          <p:nvPr/>
        </p:nvSpPr>
        <p:spPr bwMode="auto">
          <a:xfrm>
            <a:off x="357189" y="1143000"/>
            <a:ext cx="6915150"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20000"/>
              </a:spcBef>
              <a:buClr>
                <a:schemeClr val="hlink"/>
              </a:buClr>
              <a:buSzPct val="80000"/>
              <a:buFont typeface="Wingdings" charset="0"/>
              <a:buNone/>
            </a:pPr>
            <a:r>
              <a:rPr lang="en-AU" sz="3200" dirty="0" smtClean="0"/>
              <a:t>				  de </a:t>
            </a:r>
            <a:r>
              <a:rPr lang="en-AU" sz="3200" dirty="0"/>
              <a:t>la part de </a:t>
            </a:r>
            <a:r>
              <a:rPr lang="en-AU" sz="3200" dirty="0" err="1"/>
              <a:t>l’AFTV</a:t>
            </a:r>
            <a:endParaRPr lang="en-US" sz="3200" dirty="0"/>
          </a:p>
        </p:txBody>
      </p:sp>
      <p:pic>
        <p:nvPicPr>
          <p:cNvPr id="222211" name="Picture 4"/>
          <p:cNvPicPr>
            <a:picLocks noChangeAspect="1" noChangeArrowheads="1"/>
          </p:cNvPicPr>
          <p:nvPr/>
        </p:nvPicPr>
        <p:blipFill>
          <a:blip r:embed="rId3">
            <a:extLst>
              <a:ext uri="{28A0092B-C50C-407E-A947-70E740481C1C}">
                <a14:useLocalDpi xmlns:a14="http://schemas.microsoft.com/office/drawing/2010/main" val="0"/>
              </a:ext>
            </a:extLst>
          </a:blip>
          <a:srcRect l="19516" t="16394" r="24355" b="42416"/>
          <a:stretch>
            <a:fillRect/>
          </a:stretch>
        </p:blipFill>
        <p:spPr bwMode="auto">
          <a:xfrm>
            <a:off x="2539879" y="2261357"/>
            <a:ext cx="3844612" cy="370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550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179391" y="260351"/>
            <a:ext cx="8785225" cy="48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1400"/>
              </a:spcBef>
              <a:buFont typeface="Arial" charset="0"/>
              <a:buChar char="•"/>
            </a:pPr>
            <a:endParaRPr lang="en-AU" sz="2600" b="1">
              <a:solidFill>
                <a:srgbClr val="FFFFFF"/>
              </a:solidFill>
            </a:endParaRPr>
          </a:p>
          <a:p>
            <a:pPr marL="457200" indent="-457200">
              <a:spcBef>
                <a:spcPts val="1400"/>
              </a:spcBef>
              <a:buFont typeface="Arial" charset="0"/>
              <a:buChar char="•"/>
            </a:pPr>
            <a:r>
              <a:rPr lang="en-AU" sz="2600" b="1">
                <a:solidFill>
                  <a:srgbClr val="FFFFFF"/>
                </a:solidFill>
              </a:rPr>
              <a:t>Stay focused during the playings and trust what you have written in your notes. </a:t>
            </a:r>
          </a:p>
          <a:p>
            <a:pPr marL="457200" indent="-457200">
              <a:spcBef>
                <a:spcPts val="1400"/>
              </a:spcBef>
              <a:buFont typeface="Arial" charset="0"/>
              <a:buChar char="•"/>
            </a:pPr>
            <a:r>
              <a:rPr lang="en-AU" sz="2600" b="1">
                <a:solidFill>
                  <a:srgbClr val="FFFFFF"/>
                </a:solidFill>
              </a:rPr>
              <a:t>Write in full sentences in French. Use the question statement to formulate your answer. </a:t>
            </a:r>
          </a:p>
          <a:p>
            <a:pPr marL="457200" indent="-457200">
              <a:spcBef>
                <a:spcPts val="1400"/>
              </a:spcBef>
              <a:buFont typeface="Arial" charset="0"/>
              <a:buChar char="•"/>
            </a:pPr>
            <a:r>
              <a:rPr lang="en-AU" sz="2600" b="1">
                <a:solidFill>
                  <a:srgbClr val="FFFFFF"/>
                </a:solidFill>
              </a:rPr>
              <a:t>Don’t get too disheartened if you miss something: focus on grasping the overall context of each passage and not losing track of what is happening.</a:t>
            </a:r>
          </a:p>
          <a:p>
            <a:pPr marL="457200" indent="-457200">
              <a:spcBef>
                <a:spcPts val="1400"/>
              </a:spcBef>
              <a:buFont typeface="Arial" charset="0"/>
              <a:buChar char="•"/>
            </a:pPr>
            <a:r>
              <a:rPr lang="en-AU" sz="2600" b="1">
                <a:solidFill>
                  <a:srgbClr val="FFFFFF"/>
                </a:solidFill>
              </a:rPr>
              <a:t>Keep a positive attitude: the listening section is probably the hardest part of the paper. </a:t>
            </a:r>
          </a:p>
        </p:txBody>
      </p:sp>
    </p:spTree>
    <p:extLst>
      <p:ext uri="{BB962C8B-B14F-4D97-AF65-F5344CB8AC3E}">
        <p14:creationId xmlns:p14="http://schemas.microsoft.com/office/powerpoint/2010/main" val="20188553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755650" y="0"/>
            <a:ext cx="7583488" cy="1043517"/>
          </a:xfrm>
        </p:spPr>
        <p:txBody>
          <a:bodyPr/>
          <a:lstStyle/>
          <a:p>
            <a:r>
              <a:rPr lang="en-AU" b="1">
                <a:latin typeface="Trebuchet MS" charset="0"/>
                <a:ea typeface="MS PGothic" charset="0"/>
              </a:rPr>
              <a:t>La lecture</a:t>
            </a:r>
          </a:p>
        </p:txBody>
      </p:sp>
      <p:sp>
        <p:nvSpPr>
          <p:cNvPr id="45058" name="Content Placeholder 2"/>
          <p:cNvSpPr>
            <a:spLocks noGrp="1"/>
          </p:cNvSpPr>
          <p:nvPr>
            <p:ph idx="1"/>
          </p:nvPr>
        </p:nvSpPr>
        <p:spPr>
          <a:xfrm>
            <a:off x="179388" y="1028702"/>
            <a:ext cx="8964612" cy="6720417"/>
          </a:xfrm>
        </p:spPr>
        <p:txBody>
          <a:bodyPr/>
          <a:lstStyle/>
          <a:p>
            <a:pPr>
              <a:spcBef>
                <a:spcPts val="1400"/>
              </a:spcBef>
            </a:pPr>
            <a:r>
              <a:rPr lang="en-AU" sz="2600" b="1">
                <a:latin typeface="Trebuchet MS" charset="0"/>
                <a:ea typeface="MS PGothic" charset="0"/>
              </a:rPr>
              <a:t>Read the text first. Read the questions, then re-read the text, highlighting key information.</a:t>
            </a:r>
          </a:p>
          <a:p>
            <a:pPr>
              <a:spcBef>
                <a:spcPts val="1400"/>
              </a:spcBef>
            </a:pPr>
            <a:r>
              <a:rPr lang="en-AU" sz="2600" b="1">
                <a:latin typeface="Trebuchet MS" charset="0"/>
                <a:ea typeface="MS PGothic" charset="0"/>
              </a:rPr>
              <a:t>Don’t overuse your dictionary. Use word roots and patterns to guess unfamiliar words. </a:t>
            </a:r>
          </a:p>
          <a:p>
            <a:pPr>
              <a:spcBef>
                <a:spcPts val="1400"/>
              </a:spcBef>
            </a:pPr>
            <a:r>
              <a:rPr lang="en-AU" sz="2600" b="1">
                <a:latin typeface="Trebuchet MS" charset="0"/>
                <a:ea typeface="MS PGothic" charset="0"/>
              </a:rPr>
              <a:t>In French: synthesise the content in your own words. (e.g. changing active voice to passive, synonyms, connectives, changing verbs to nouns)</a:t>
            </a:r>
          </a:p>
          <a:p>
            <a:pPr>
              <a:spcBef>
                <a:spcPts val="1400"/>
              </a:spcBef>
            </a:pPr>
            <a:r>
              <a:rPr lang="en-AU" sz="2600" b="1">
                <a:solidFill>
                  <a:srgbClr val="FFFFFF"/>
                </a:solidFill>
                <a:latin typeface="Trebuchet MS" charset="0"/>
                <a:ea typeface="MS PGothic" charset="0"/>
              </a:rPr>
              <a:t>Pay attention to novel and challenging reading tasks in your preparation.</a:t>
            </a:r>
            <a:endParaRPr lang="en-AU" sz="2600" b="1">
              <a:latin typeface="Trebuchet MS" charset="0"/>
              <a:ea typeface="MS PGothic" charset="0"/>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BF9982-5CE9-DD40-B209-2E6B2E03EE67}" type="slidenum">
              <a:rPr lang="en-GB" sz="1200">
                <a:solidFill>
                  <a:schemeClr val="tx2"/>
                </a:solidFill>
              </a:rPr>
              <a:pPr/>
              <a:t>15</a:t>
            </a:fld>
            <a:endParaRPr lang="en-GB" sz="1200">
              <a:solidFill>
                <a:schemeClr val="tx2"/>
              </a:solidFill>
            </a:endParaRPr>
          </a:p>
        </p:txBody>
      </p:sp>
    </p:spTree>
    <p:extLst>
      <p:ext uri="{BB962C8B-B14F-4D97-AF65-F5344CB8AC3E}">
        <p14:creationId xmlns:p14="http://schemas.microsoft.com/office/powerpoint/2010/main" val="548673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755650" y="-33867"/>
            <a:ext cx="7583488" cy="1043517"/>
          </a:xfrm>
        </p:spPr>
        <p:txBody>
          <a:bodyPr/>
          <a:lstStyle/>
          <a:p>
            <a:r>
              <a:rPr lang="en-AU" b="1">
                <a:latin typeface="Trebuchet MS" charset="0"/>
                <a:ea typeface="MS PGothic" charset="0"/>
              </a:rPr>
              <a:t>L’</a:t>
            </a:r>
            <a:r>
              <a:rPr lang="en-AU" altLang="ja-JP" b="1">
                <a:latin typeface="Trebuchet MS" charset="0"/>
                <a:ea typeface="MS PGothic" charset="0"/>
              </a:rPr>
              <a:t>écrit</a:t>
            </a:r>
            <a:endParaRPr lang="en-AU" b="1">
              <a:latin typeface="Trebuchet MS" charset="0"/>
              <a:ea typeface="MS PGothic" charset="0"/>
            </a:endParaRPr>
          </a:p>
        </p:txBody>
      </p:sp>
      <p:sp>
        <p:nvSpPr>
          <p:cNvPr id="46082" name="Content Placeholder 2"/>
          <p:cNvSpPr>
            <a:spLocks noGrp="1"/>
          </p:cNvSpPr>
          <p:nvPr>
            <p:ph idx="1"/>
          </p:nvPr>
        </p:nvSpPr>
        <p:spPr>
          <a:xfrm>
            <a:off x="179390" y="836085"/>
            <a:ext cx="9217025" cy="6144683"/>
          </a:xfrm>
        </p:spPr>
        <p:txBody>
          <a:bodyPr/>
          <a:lstStyle/>
          <a:p>
            <a:pPr>
              <a:spcBef>
                <a:spcPts val="1400"/>
              </a:spcBef>
            </a:pPr>
            <a:r>
              <a:rPr lang="en-AU" sz="2800" b="1">
                <a:latin typeface="Trebuchet MS" charset="0"/>
                <a:ea typeface="MS PGothic" charset="0"/>
              </a:rPr>
              <a:t>Read all the prompts and choose according to your strengths: content/style/text type? </a:t>
            </a:r>
          </a:p>
          <a:p>
            <a:pPr>
              <a:spcBef>
                <a:spcPts val="1400"/>
              </a:spcBef>
            </a:pPr>
            <a:r>
              <a:rPr lang="en-AU" sz="2800" b="1">
                <a:latin typeface="Trebuchet MS" charset="0"/>
                <a:ea typeface="MS PGothic" charset="0"/>
              </a:rPr>
              <a:t>Be aware of text type conventions in your writing. </a:t>
            </a:r>
          </a:p>
          <a:p>
            <a:pPr>
              <a:spcBef>
                <a:spcPts val="1400"/>
              </a:spcBef>
            </a:pPr>
            <a:r>
              <a:rPr lang="en-AU" sz="2800" b="1">
                <a:latin typeface="Trebuchet MS" charset="0"/>
                <a:ea typeface="MS PGothic" charset="0"/>
              </a:rPr>
              <a:t>Proofread for accurate vocabulary and grammar.</a:t>
            </a:r>
          </a:p>
          <a:p>
            <a:pPr>
              <a:spcBef>
                <a:spcPts val="1400"/>
              </a:spcBef>
            </a:pPr>
            <a:r>
              <a:rPr lang="en-AU" sz="2800" b="1">
                <a:latin typeface="Trebuchet MS" charset="0"/>
                <a:ea typeface="MS PGothic" charset="0"/>
              </a:rPr>
              <a:t>Incorporate (but don’t overuse) idiomatic expressions</a:t>
            </a:r>
          </a:p>
          <a:p>
            <a:pPr>
              <a:spcBef>
                <a:spcPts val="1400"/>
              </a:spcBef>
            </a:pPr>
            <a:r>
              <a:rPr lang="en-AU" sz="2800" b="1">
                <a:latin typeface="Trebuchet MS" charset="0"/>
                <a:ea typeface="MS PGothic" charset="0"/>
              </a:rPr>
              <a:t>Ensure good structure, especially an engaging opening and conclusion. </a:t>
            </a:r>
          </a:p>
          <a:p>
            <a:endParaRPr lang="en-AU">
              <a:latin typeface="Trebuchet MS" charset="0"/>
              <a:ea typeface="MS PGothic" charset="0"/>
            </a:endParaRP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F71A35-D581-A345-82F3-014B7568D9BB}" type="slidenum">
              <a:rPr lang="en-GB" sz="1200">
                <a:solidFill>
                  <a:schemeClr val="tx2"/>
                </a:solidFill>
              </a:rPr>
              <a:pPr/>
              <a:t>16</a:t>
            </a:fld>
            <a:endParaRPr lang="en-GB" sz="1200">
              <a:solidFill>
                <a:schemeClr val="tx2"/>
              </a:solidFill>
            </a:endParaRPr>
          </a:p>
        </p:txBody>
      </p:sp>
    </p:spTree>
    <p:extLst>
      <p:ext uri="{BB962C8B-B14F-4D97-AF65-F5344CB8AC3E}">
        <p14:creationId xmlns:p14="http://schemas.microsoft.com/office/powerpoint/2010/main" val="3900670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95288" y="381000"/>
            <a:ext cx="7967662" cy="1043517"/>
          </a:xfrm>
        </p:spPr>
        <p:txBody>
          <a:bodyPr>
            <a:normAutofit/>
          </a:bodyPr>
          <a:lstStyle/>
          <a:p>
            <a:r>
              <a:rPr lang="en-AU" b="1">
                <a:latin typeface="Trebuchet MS" charset="0"/>
                <a:ea typeface="MS PGothic" charset="0"/>
              </a:rPr>
              <a:t>Entre aujourd’hui et les examens?</a:t>
            </a:r>
          </a:p>
        </p:txBody>
      </p:sp>
      <p:sp>
        <p:nvSpPr>
          <p:cNvPr id="47106" name="Content Placeholder 2"/>
          <p:cNvSpPr>
            <a:spLocks noGrp="1"/>
          </p:cNvSpPr>
          <p:nvPr>
            <p:ph idx="1"/>
          </p:nvPr>
        </p:nvSpPr>
        <p:spPr>
          <a:xfrm>
            <a:off x="107950" y="1411819"/>
            <a:ext cx="9036050" cy="5446183"/>
          </a:xfrm>
        </p:spPr>
        <p:txBody>
          <a:bodyPr/>
          <a:lstStyle/>
          <a:p>
            <a:pPr>
              <a:spcBef>
                <a:spcPts val="1400"/>
              </a:spcBef>
            </a:pPr>
            <a:r>
              <a:rPr lang="en-AU" sz="2800" b="1">
                <a:latin typeface="Trebuchet MS" charset="0"/>
                <a:ea typeface="MS PGothic" charset="0"/>
              </a:rPr>
              <a:t>Review your school assessments and SACs and identify your mistakes.</a:t>
            </a:r>
          </a:p>
          <a:p>
            <a:pPr>
              <a:spcBef>
                <a:spcPts val="1400"/>
              </a:spcBef>
            </a:pPr>
            <a:r>
              <a:rPr lang="en-AU" sz="2800" b="1">
                <a:latin typeface="Trebuchet MS" charset="0"/>
                <a:ea typeface="MS PGothic" charset="0"/>
              </a:rPr>
              <a:t>Revise grammatical structures and vocabulary </a:t>
            </a:r>
          </a:p>
          <a:p>
            <a:pPr>
              <a:spcBef>
                <a:spcPts val="1400"/>
              </a:spcBef>
            </a:pPr>
            <a:r>
              <a:rPr lang="en-AU" sz="2800" b="1">
                <a:latin typeface="Trebuchet MS" charset="0"/>
                <a:ea typeface="MS PGothic" charset="0"/>
              </a:rPr>
              <a:t>Practise regularly under examination conditions </a:t>
            </a:r>
          </a:p>
          <a:p>
            <a:pPr>
              <a:spcBef>
                <a:spcPts val="1400"/>
              </a:spcBef>
            </a:pPr>
            <a:r>
              <a:rPr lang="en-AU" sz="2800" b="1">
                <a:latin typeface="Trebuchet MS" charset="0"/>
                <a:ea typeface="MS PGothic" charset="0"/>
              </a:rPr>
              <a:t>Listen to and read content in French regularly</a:t>
            </a:r>
          </a:p>
          <a:p>
            <a:pPr>
              <a:spcBef>
                <a:spcPts val="1400"/>
              </a:spcBef>
            </a:pPr>
            <a:r>
              <a:rPr lang="en-AU" sz="2800" b="1">
                <a:latin typeface="Trebuchet MS" charset="0"/>
                <a:ea typeface="MS PGothic" charset="0"/>
              </a:rPr>
              <a:t>Rehearse your oral with teachers, French speakers and fellow students</a:t>
            </a:r>
            <a:endParaRPr lang="en-AU" sz="2800" b="1" i="1">
              <a:latin typeface="Trebuchet MS" charset="0"/>
              <a:ea typeface="MS PGothic" charset="0"/>
            </a:endParaRPr>
          </a:p>
          <a:p>
            <a:pPr>
              <a:spcBef>
                <a:spcPts val="1400"/>
              </a:spcBef>
            </a:pPr>
            <a:endParaRPr lang="en-AU" sz="2800" b="1">
              <a:latin typeface="Trebuchet MS" charset="0"/>
              <a:ea typeface="MS PGothic" charset="0"/>
            </a:endParaRP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E9326C8-B2C9-8A4F-BBB8-3C980E887549}" type="slidenum">
              <a:rPr lang="en-GB" sz="1200">
                <a:solidFill>
                  <a:schemeClr val="tx2"/>
                </a:solidFill>
              </a:rPr>
              <a:pPr/>
              <a:t>17</a:t>
            </a:fld>
            <a:endParaRPr lang="en-GB" sz="1200">
              <a:solidFill>
                <a:schemeClr val="tx2"/>
              </a:solidFill>
            </a:endParaRPr>
          </a:p>
        </p:txBody>
      </p:sp>
    </p:spTree>
    <p:extLst>
      <p:ext uri="{BB962C8B-B14F-4D97-AF65-F5344CB8AC3E}">
        <p14:creationId xmlns:p14="http://schemas.microsoft.com/office/powerpoint/2010/main" val="3991140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9750" y="836085"/>
            <a:ext cx="8135938" cy="202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400"/>
              </a:spcBef>
            </a:pPr>
            <a:endParaRPr lang="en-AU" b="1"/>
          </a:p>
          <a:p>
            <a:pPr>
              <a:spcBef>
                <a:spcPts val="1400"/>
              </a:spcBef>
            </a:pPr>
            <a:r>
              <a:rPr lang="en-AU" sz="2800" b="1">
                <a:solidFill>
                  <a:srgbClr val="FFFFFF"/>
                </a:solidFill>
              </a:rPr>
              <a:t>Most of all, have fun and do your best!</a:t>
            </a:r>
          </a:p>
          <a:p>
            <a:pPr>
              <a:spcBef>
                <a:spcPts val="1400"/>
              </a:spcBef>
            </a:pPr>
            <a:r>
              <a:rPr lang="en-AU" sz="2800" b="1">
                <a:solidFill>
                  <a:srgbClr val="FFFFFF"/>
                </a:solidFill>
              </a:rPr>
              <a:t>If you have done the hard work, you will certainly reap the rewards in November.</a:t>
            </a:r>
            <a:endParaRPr lang="en-US" sz="2800">
              <a:solidFill>
                <a:srgbClr val="FFFFFF"/>
              </a:solidFill>
            </a:endParaRPr>
          </a:p>
        </p:txBody>
      </p:sp>
    </p:spTree>
    <p:extLst>
      <p:ext uri="{BB962C8B-B14F-4D97-AF65-F5344CB8AC3E}">
        <p14:creationId xmlns:p14="http://schemas.microsoft.com/office/powerpoint/2010/main" val="9699566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79466" y="381000"/>
            <a:ext cx="7680325" cy="2760133"/>
          </a:xfrm>
        </p:spPr>
        <p:txBody>
          <a:bodyPr/>
          <a:lstStyle/>
          <a:p>
            <a:pPr algn="ctr" eaLnBrk="1" hangingPunct="1"/>
            <a:r>
              <a:rPr lang="en-AU" sz="5100" b="1">
                <a:latin typeface="Arial" charset="0"/>
                <a:ea typeface="MS PGothic" charset="0"/>
              </a:rPr>
              <a:t>Les conseils des profs:</a:t>
            </a:r>
            <a:br>
              <a:rPr lang="en-AU" sz="5100" b="1">
                <a:latin typeface="Arial" charset="0"/>
                <a:ea typeface="MS PGothic" charset="0"/>
              </a:rPr>
            </a:br>
            <a:r>
              <a:rPr lang="en-AU" sz="5100" b="1">
                <a:latin typeface="Arial" charset="0"/>
                <a:ea typeface="MS PGothic" charset="0"/>
              </a:rPr>
              <a:t>l’ écoute</a:t>
            </a:r>
            <a:endParaRPr lang="en-US" sz="5100">
              <a:latin typeface="Arial" charset="0"/>
              <a:ea typeface="MS PGothic" charset="0"/>
            </a:endParaRPr>
          </a:p>
        </p:txBody>
      </p:sp>
      <p:sp>
        <p:nvSpPr>
          <p:cNvPr id="49154" name="Content Placeholder 2"/>
          <p:cNvSpPr>
            <a:spLocks noGrp="1"/>
          </p:cNvSpPr>
          <p:nvPr>
            <p:ph idx="1"/>
          </p:nvPr>
        </p:nvSpPr>
        <p:spPr>
          <a:xfrm>
            <a:off x="779466" y="3429000"/>
            <a:ext cx="7583487" cy="2607733"/>
          </a:xfrm>
        </p:spPr>
        <p:txBody>
          <a:bodyPr/>
          <a:lstStyle/>
          <a:p>
            <a:pPr eaLnBrk="1" hangingPunct="1"/>
            <a:r>
              <a:rPr lang="en-US" sz="2800" b="1">
                <a:latin typeface="Arial" charset="0"/>
                <a:ea typeface="MS PGothic" charset="0"/>
              </a:rPr>
              <a:t>A</a:t>
            </a:r>
            <a:r>
              <a:rPr lang="en-AU" sz="2800" b="1">
                <a:latin typeface="Arial" charset="0"/>
                <a:ea typeface="MS PGothic" charset="0"/>
              </a:rPr>
              <a:t>vec Pierrick Hubert</a:t>
            </a:r>
          </a:p>
          <a:p>
            <a:pPr eaLnBrk="1" hangingPunct="1">
              <a:buFont typeface="Wingdings" charset="0"/>
              <a:buNone/>
            </a:pPr>
            <a:endParaRPr lang="en-US">
              <a:latin typeface="Arial" charset="0"/>
              <a:ea typeface="MS PGothic" charset="0"/>
            </a:endParaRPr>
          </a:p>
        </p:txBody>
      </p:sp>
    </p:spTree>
    <p:extLst>
      <p:ext uri="{BB962C8B-B14F-4D97-AF65-F5344CB8AC3E}">
        <p14:creationId xmlns:p14="http://schemas.microsoft.com/office/powerpoint/2010/main" val="702107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a:extLst>
              <a:ext uri="{FF2B5EF4-FFF2-40B4-BE49-F238E27FC236}"/>
            </a:extLst>
          </p:cNvPr>
          <p:cNvSpPr>
            <a:spLocks noGrp="1" noChangeArrowheads="1"/>
          </p:cNvSpPr>
          <p:nvPr>
            <p:ph type="title"/>
          </p:nvPr>
        </p:nvSpPr>
        <p:spPr>
          <a:xfrm>
            <a:off x="323853" y="452967"/>
            <a:ext cx="7853363" cy="914400"/>
          </a:xfrm>
        </p:spPr>
        <p:txBody>
          <a:bodyPr>
            <a:normAutofit/>
          </a:bodyPr>
          <a:lstStyle/>
          <a:p>
            <a:pPr algn="ctr" eaLnBrk="1" hangingPunct="1">
              <a:defRPr/>
            </a:pPr>
            <a:r>
              <a:rPr lang="en-AU" sz="5100" b="1" dirty="0" err="1">
                <a:latin typeface="Arial" charset="0"/>
                <a:ea typeface="ＭＳ Ｐゴシック" charset="0"/>
                <a:cs typeface="ＭＳ Ｐゴシック" charset="0"/>
              </a:rPr>
              <a:t>Bienvenue</a:t>
            </a:r>
            <a:r>
              <a:rPr lang="en-AU" sz="5100" b="1" dirty="0">
                <a:latin typeface="Arial" charset="0"/>
                <a:ea typeface="ＭＳ Ｐゴシック" charset="0"/>
                <a:cs typeface="ＭＳ Ｐゴシック" charset="0"/>
              </a:rPr>
              <a:t>!</a:t>
            </a:r>
            <a:endParaRPr lang="en-US" sz="5100" b="1" dirty="0">
              <a:latin typeface="Arial" charset="0"/>
              <a:ea typeface="ＭＳ Ｐゴシック" charset="0"/>
              <a:cs typeface="ＭＳ Ｐゴシック" charset="0"/>
            </a:endParaRPr>
          </a:p>
        </p:txBody>
      </p:sp>
      <p:sp>
        <p:nvSpPr>
          <p:cNvPr id="24578" name="Rectangle 3"/>
          <p:cNvSpPr>
            <a:spLocks noGrp="1"/>
          </p:cNvSpPr>
          <p:nvPr>
            <p:ph type="body" idx="4294967295"/>
          </p:nvPr>
        </p:nvSpPr>
        <p:spPr>
          <a:xfrm>
            <a:off x="914400" y="1714501"/>
            <a:ext cx="7797800" cy="4525963"/>
          </a:xfrm>
        </p:spPr>
        <p:txBody>
          <a:bodyPr/>
          <a:lstStyle/>
          <a:p>
            <a:pPr eaLnBrk="1" hangingPunct="1"/>
            <a:r>
              <a:rPr lang="en-AU" sz="2800" b="1" dirty="0">
                <a:latin typeface="Arial" charset="0"/>
                <a:ea typeface="MS PGothic" charset="0"/>
              </a:rPr>
              <a:t>MC Catherine </a:t>
            </a:r>
            <a:r>
              <a:rPr lang="en-AU" sz="2800" b="1" dirty="0" smtClean="0">
                <a:latin typeface="Arial" charset="0"/>
                <a:ea typeface="MS PGothic" charset="0"/>
              </a:rPr>
              <a:t>Jackson</a:t>
            </a:r>
            <a:r>
              <a:rPr lang="en-AU" sz="2800" b="1" dirty="0">
                <a:latin typeface="Arial" charset="0"/>
                <a:ea typeface="MS PGothic" charset="0"/>
              </a:rPr>
              <a:t>-</a:t>
            </a:r>
            <a:r>
              <a:rPr lang="en-AU" sz="2800" b="1" dirty="0" smtClean="0">
                <a:latin typeface="Arial" charset="0"/>
                <a:ea typeface="MS PGothic" charset="0"/>
              </a:rPr>
              <a:t>Grose</a:t>
            </a:r>
          </a:p>
          <a:p>
            <a:pPr eaLnBrk="1" hangingPunct="1">
              <a:buFont typeface="Wingdings" charset="0"/>
              <a:buNone/>
            </a:pPr>
            <a:r>
              <a:rPr lang="en-AU" sz="2800" b="1" dirty="0" smtClean="0">
                <a:latin typeface="Arial" charset="0"/>
                <a:ea typeface="MS PGothic" charset="0"/>
              </a:rPr>
              <a:t>   </a:t>
            </a:r>
            <a:r>
              <a:rPr lang="en-AU" sz="2800" b="1" dirty="0" err="1" smtClean="0">
                <a:latin typeface="Arial" charset="0"/>
                <a:ea typeface="MS PGothic" charset="0"/>
              </a:rPr>
              <a:t>Membre</a:t>
            </a:r>
            <a:r>
              <a:rPr lang="en-AU" sz="2800" b="1" dirty="0" smtClean="0">
                <a:latin typeface="Arial" charset="0"/>
                <a:ea typeface="MS PGothic" charset="0"/>
              </a:rPr>
              <a:t> du </a:t>
            </a:r>
            <a:r>
              <a:rPr lang="en-AU" sz="2800" b="1" dirty="0" err="1" smtClean="0">
                <a:latin typeface="Arial" charset="0"/>
                <a:ea typeface="MS PGothic" charset="0"/>
              </a:rPr>
              <a:t>comité</a:t>
            </a:r>
            <a:r>
              <a:rPr lang="en-AU" sz="2800" b="1" dirty="0" smtClean="0">
                <a:latin typeface="Arial" charset="0"/>
                <a:ea typeface="MS PGothic" charset="0"/>
              </a:rPr>
              <a:t> de </a:t>
            </a:r>
            <a:r>
              <a:rPr lang="en-AU" sz="2800" b="1" dirty="0" err="1" smtClean="0">
                <a:latin typeface="Arial" charset="0"/>
                <a:ea typeface="MS PGothic" charset="0"/>
              </a:rPr>
              <a:t>l’AFTV</a:t>
            </a:r>
            <a:r>
              <a:rPr lang="en-AU" sz="2800" b="1" dirty="0" smtClean="0">
                <a:latin typeface="Arial" charset="0"/>
                <a:ea typeface="MS PGothic" charset="0"/>
              </a:rPr>
              <a:t> et </a:t>
            </a:r>
            <a:r>
              <a:rPr lang="en-AU" sz="2800" b="1" dirty="0" err="1" smtClean="0">
                <a:latin typeface="Arial" charset="0"/>
                <a:ea typeface="MS PGothic" charset="0"/>
              </a:rPr>
              <a:t>coordonnatrice</a:t>
            </a:r>
            <a:r>
              <a:rPr lang="en-AU" sz="2800" b="1" dirty="0" smtClean="0">
                <a:latin typeface="Arial" charset="0"/>
                <a:ea typeface="MS PGothic" charset="0"/>
              </a:rPr>
              <a:t> de la Matinée du </a:t>
            </a:r>
            <a:r>
              <a:rPr lang="en-AU" sz="2800" b="1" dirty="0" err="1" smtClean="0">
                <a:latin typeface="Arial" charset="0"/>
                <a:ea typeface="MS PGothic" charset="0"/>
              </a:rPr>
              <a:t>français</a:t>
            </a:r>
            <a:r>
              <a:rPr lang="en-AU" sz="2800" b="1" dirty="0" smtClean="0">
                <a:latin typeface="Arial" charset="0"/>
                <a:ea typeface="MS PGothic" charset="0"/>
              </a:rPr>
              <a:t> </a:t>
            </a:r>
          </a:p>
          <a:p>
            <a:pPr eaLnBrk="1" hangingPunct="1">
              <a:buFont typeface="Wingdings" charset="0"/>
              <a:buNone/>
            </a:pPr>
            <a:endParaRPr lang="en-AU" sz="2800" b="1" dirty="0">
              <a:latin typeface="Arial" charset="0"/>
              <a:ea typeface="MS PGothic" charset="0"/>
            </a:endParaRPr>
          </a:p>
          <a:p>
            <a:pPr eaLnBrk="1" hangingPunct="1">
              <a:buFont typeface="Wingdings" charset="0"/>
              <a:buNone/>
            </a:pPr>
            <a:r>
              <a:rPr lang="en-AU" sz="2800" b="1" dirty="0" err="1" smtClean="0">
                <a:latin typeface="Arial" charset="0"/>
                <a:ea typeface="MS PGothic" charset="0"/>
              </a:rPr>
              <a:t>Eteignez</a:t>
            </a:r>
            <a:r>
              <a:rPr lang="en-AU" sz="2800" b="1" dirty="0" smtClean="0">
                <a:latin typeface="Arial" charset="0"/>
                <a:ea typeface="MS PGothic" charset="0"/>
              </a:rPr>
              <a:t> </a:t>
            </a:r>
            <a:r>
              <a:rPr lang="en-AU" sz="2800" b="1" dirty="0" err="1">
                <a:latin typeface="Arial" charset="0"/>
                <a:ea typeface="MS PGothic" charset="0"/>
              </a:rPr>
              <a:t>vos</a:t>
            </a:r>
            <a:r>
              <a:rPr lang="en-AU" sz="2800" b="1" dirty="0">
                <a:latin typeface="Arial" charset="0"/>
                <a:ea typeface="MS PGothic" charset="0"/>
              </a:rPr>
              <a:t> portables, </a:t>
            </a:r>
            <a:r>
              <a:rPr lang="en-AU" sz="2800" b="1" dirty="0" err="1">
                <a:latin typeface="Arial" charset="0"/>
                <a:ea typeface="MS PGothic" charset="0"/>
              </a:rPr>
              <a:t>svp</a:t>
            </a:r>
            <a:r>
              <a:rPr lang="en-AU" sz="2800" b="1" dirty="0">
                <a:latin typeface="Arial" charset="0"/>
                <a:ea typeface="MS PGothic" charset="0"/>
              </a:rPr>
              <a:t> </a:t>
            </a:r>
          </a:p>
          <a:p>
            <a:pPr eaLnBrk="1" hangingPunct="1"/>
            <a:endParaRPr lang="en-US" dirty="0">
              <a:latin typeface="Arial" charset="0"/>
              <a:ea typeface="MS PGothic" charset="0"/>
            </a:endParaRPr>
          </a:p>
        </p:txBody>
      </p:sp>
      <p:sp>
        <p:nvSpPr>
          <p:cNvPr id="24579" name="Picture 7" descr="nomobile"/>
          <p:cNvSpPr>
            <a:spLocks noChangeAspect="1" noChangeArrowheads="1"/>
          </p:cNvSpPr>
          <p:nvPr/>
        </p:nvSpPr>
        <p:spPr bwMode="auto">
          <a:xfrm>
            <a:off x="6804028" y="4292602"/>
            <a:ext cx="1274763" cy="16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662098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755650" y="1604436"/>
            <a:ext cx="7583488" cy="1045633"/>
          </a:xfrm>
        </p:spPr>
        <p:txBody>
          <a:bodyPr>
            <a:normAutofit fontScale="90000"/>
          </a:bodyPr>
          <a:lstStyle/>
          <a:p>
            <a:pPr algn="ctr" eaLnBrk="1" hangingPunct="1"/>
            <a:r>
              <a:rPr lang="en-AU" sz="5100" b="1">
                <a:latin typeface="Arial" charset="0"/>
                <a:ea typeface="MS PGothic" charset="0"/>
              </a:rPr>
              <a:t>Criteria for Part A (Answers in English)</a:t>
            </a:r>
            <a:endParaRPr lang="en-US" sz="5100" b="1">
              <a:latin typeface="Arial" charset="0"/>
              <a:ea typeface="MS PGothic" charset="0"/>
            </a:endParaRPr>
          </a:p>
        </p:txBody>
      </p:sp>
      <p:sp>
        <p:nvSpPr>
          <p:cNvPr id="196611" name="Rectangle 3"/>
          <p:cNvSpPr>
            <a:spLocks noGrp="1"/>
          </p:cNvSpPr>
          <p:nvPr>
            <p:ph idx="1"/>
          </p:nvPr>
        </p:nvSpPr>
        <p:spPr>
          <a:xfrm>
            <a:off x="755650" y="2853267"/>
            <a:ext cx="7583488" cy="4207933"/>
          </a:xfrm>
        </p:spPr>
        <p:txBody>
          <a:bodyPr/>
          <a:lstStyle/>
          <a:p>
            <a:pPr eaLnBrk="1" hangingPunct="1"/>
            <a:r>
              <a:rPr lang="en-US" sz="2800" b="1">
                <a:latin typeface="Arial" charset="0"/>
                <a:ea typeface="MS PGothic" charset="0"/>
              </a:rPr>
              <a:t>The capacity to understand and convey general and specific aspects of texts</a:t>
            </a:r>
          </a:p>
          <a:p>
            <a:pPr eaLnBrk="1" hangingPunct="1"/>
            <a:r>
              <a:rPr lang="en-AU" sz="2800" b="1">
                <a:latin typeface="Arial" charset="0"/>
                <a:ea typeface="MS PGothic" charset="0"/>
              </a:rPr>
              <a:t>(Note the marks allocated per question)</a:t>
            </a:r>
          </a:p>
          <a:p>
            <a:pPr eaLnBrk="1" hangingPunct="1">
              <a:buFont typeface="Wingdings 2" charset="0"/>
              <a:buNone/>
            </a:pPr>
            <a:endParaRPr lang="en-US" sz="2800" b="1">
              <a:latin typeface="Arial" charset="0"/>
              <a:ea typeface="MS PGothic" charset="0"/>
            </a:endParaRPr>
          </a:p>
          <a:p>
            <a:pPr eaLnBrk="1" hangingPunct="1">
              <a:buFontTx/>
              <a:buNone/>
            </a:pPr>
            <a:endParaRPr lang="en-US">
              <a:latin typeface="Arial" charset="0"/>
              <a:ea typeface="MS PGothic" charset="0"/>
            </a:endParaRPr>
          </a:p>
        </p:txBody>
      </p:sp>
    </p:spTree>
    <p:extLst>
      <p:ext uri="{BB962C8B-B14F-4D97-AF65-F5344CB8AC3E}">
        <p14:creationId xmlns:p14="http://schemas.microsoft.com/office/powerpoint/2010/main" val="1865857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827091" y="1316567"/>
            <a:ext cx="7583487" cy="1045633"/>
          </a:xfrm>
        </p:spPr>
        <p:txBody>
          <a:bodyPr>
            <a:normAutofit fontScale="90000"/>
          </a:bodyPr>
          <a:lstStyle/>
          <a:p>
            <a:pPr algn="ctr" eaLnBrk="1" hangingPunct="1"/>
            <a:r>
              <a:rPr lang="en-AU" sz="5100" b="1">
                <a:latin typeface="Arial" charset="0"/>
                <a:ea typeface="MS PGothic" charset="0"/>
              </a:rPr>
              <a:t>Criteria for Part B</a:t>
            </a:r>
            <a:br>
              <a:rPr lang="en-AU" sz="5100" b="1">
                <a:latin typeface="Arial" charset="0"/>
                <a:ea typeface="MS PGothic" charset="0"/>
              </a:rPr>
            </a:br>
            <a:r>
              <a:rPr lang="en-AU" sz="5100" b="1">
                <a:latin typeface="Arial" charset="0"/>
                <a:ea typeface="MS PGothic" charset="0"/>
              </a:rPr>
              <a:t>(Answers in French)</a:t>
            </a:r>
            <a:endParaRPr lang="en-US" sz="5100" b="1">
              <a:latin typeface="Arial" charset="0"/>
              <a:ea typeface="MS PGothic" charset="0"/>
            </a:endParaRPr>
          </a:p>
        </p:txBody>
      </p:sp>
      <p:sp>
        <p:nvSpPr>
          <p:cNvPr id="197635" name="Rectangle 3"/>
          <p:cNvSpPr>
            <a:spLocks noGrp="1"/>
          </p:cNvSpPr>
          <p:nvPr>
            <p:ph idx="1"/>
          </p:nvPr>
        </p:nvSpPr>
        <p:spPr>
          <a:xfrm>
            <a:off x="250825" y="2277533"/>
            <a:ext cx="8713788" cy="4580467"/>
          </a:xfrm>
        </p:spPr>
        <p:txBody>
          <a:bodyPr/>
          <a:lstStyle/>
          <a:p>
            <a:pPr eaLnBrk="1" hangingPunct="1">
              <a:lnSpc>
                <a:spcPct val="90000"/>
              </a:lnSpc>
            </a:pPr>
            <a:r>
              <a:rPr lang="en-US" sz="2800" b="1">
                <a:latin typeface="Arial" charset="0"/>
                <a:ea typeface="MS PGothic" charset="0"/>
              </a:rPr>
              <a:t>The capacity to understand general and specific aspects of texts</a:t>
            </a:r>
          </a:p>
          <a:p>
            <a:pPr eaLnBrk="1" hangingPunct="1">
              <a:lnSpc>
                <a:spcPct val="90000"/>
              </a:lnSpc>
            </a:pPr>
            <a:r>
              <a:rPr lang="en-US" sz="2800" b="1">
                <a:latin typeface="Arial" charset="0"/>
                <a:ea typeface="MS PGothic" charset="0"/>
              </a:rPr>
              <a:t>The capacity to convey information accurately and appropriately</a:t>
            </a:r>
          </a:p>
          <a:p>
            <a:pPr eaLnBrk="1" hangingPunct="1">
              <a:lnSpc>
                <a:spcPct val="90000"/>
              </a:lnSpc>
            </a:pPr>
            <a:r>
              <a:rPr lang="en-AU" sz="2800" b="1">
                <a:latin typeface="Arial" charset="0"/>
                <a:ea typeface="MS PGothic" charset="0"/>
              </a:rPr>
              <a:t>(Individual marks are not allocated, but globally, look for for 10 points for comprehension and 5 points for your best French)</a:t>
            </a:r>
            <a:endParaRPr lang="en-US" sz="2800" b="1">
              <a:latin typeface="Arial" charset="0"/>
              <a:ea typeface="MS PGothic" charset="0"/>
            </a:endParaRPr>
          </a:p>
          <a:p>
            <a:pPr eaLnBrk="1" hangingPunct="1">
              <a:lnSpc>
                <a:spcPct val="90000"/>
              </a:lnSpc>
            </a:pPr>
            <a:endParaRPr lang="en-US">
              <a:latin typeface="Arial" charset="0"/>
              <a:ea typeface="MS PGothic" charset="0"/>
            </a:endParaRPr>
          </a:p>
        </p:txBody>
      </p:sp>
    </p:spTree>
    <p:extLst>
      <p:ext uri="{BB962C8B-B14F-4D97-AF65-F5344CB8AC3E}">
        <p14:creationId xmlns:p14="http://schemas.microsoft.com/office/powerpoint/2010/main" val="171806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457200" y="0"/>
            <a:ext cx="8229600" cy="1397000"/>
          </a:xfrm>
        </p:spPr>
        <p:txBody>
          <a:bodyPr>
            <a:normAutofit/>
          </a:bodyPr>
          <a:lstStyle/>
          <a:p>
            <a:pPr algn="ctr" eaLnBrk="1" hangingPunct="1"/>
            <a:r>
              <a:rPr lang="en-US" sz="5100" b="1">
                <a:latin typeface="Arial" charset="0"/>
                <a:ea typeface="MS PGothic" charset="0"/>
              </a:rPr>
              <a:t>Can I still improve? YES!</a:t>
            </a:r>
            <a:endParaRPr lang="en-US" sz="5100">
              <a:latin typeface="Arial" charset="0"/>
              <a:ea typeface="MS PGothic" charset="0"/>
            </a:endParaRPr>
          </a:p>
        </p:txBody>
      </p:sp>
      <p:sp>
        <p:nvSpPr>
          <p:cNvPr id="26627" name="Rectangle 3"/>
          <p:cNvSpPr>
            <a:spLocks noGrp="1"/>
          </p:cNvSpPr>
          <p:nvPr>
            <p:ph idx="1"/>
          </p:nvPr>
        </p:nvSpPr>
        <p:spPr>
          <a:xfrm>
            <a:off x="395288" y="1989667"/>
            <a:ext cx="8305800" cy="4622800"/>
          </a:xfrm>
        </p:spPr>
        <p:txBody>
          <a:bodyPr>
            <a:normAutofit/>
          </a:bodyPr>
          <a:lstStyle/>
          <a:p>
            <a:pPr eaLnBrk="1" hangingPunct="1">
              <a:spcBef>
                <a:spcPct val="0"/>
              </a:spcBef>
            </a:pPr>
            <a:r>
              <a:rPr lang="en-US" sz="2600" b="1">
                <a:latin typeface="Arial" charset="0"/>
                <a:ea typeface="MS PGothic" charset="0"/>
              </a:rPr>
              <a:t>Listen to French radio and TV (RFI/ TV5 Monde)</a:t>
            </a:r>
          </a:p>
          <a:p>
            <a:pPr eaLnBrk="1" hangingPunct="1">
              <a:spcBef>
                <a:spcPct val="0"/>
              </a:spcBef>
            </a:pPr>
            <a:r>
              <a:rPr lang="en-AU" sz="2600" b="1">
                <a:latin typeface="Arial" charset="0"/>
                <a:ea typeface="MS PGothic" charset="0"/>
              </a:rPr>
              <a:t>Download French podcasts, French Youtube!</a:t>
            </a:r>
            <a:endParaRPr lang="en-US" sz="2600" b="1">
              <a:latin typeface="Arial" charset="0"/>
              <a:ea typeface="MS PGothic" charset="0"/>
            </a:endParaRPr>
          </a:p>
          <a:p>
            <a:pPr eaLnBrk="1" hangingPunct="1">
              <a:spcBef>
                <a:spcPct val="0"/>
              </a:spcBef>
            </a:pPr>
            <a:r>
              <a:rPr lang="en-US" sz="2600" b="1">
                <a:latin typeface="Arial" charset="0"/>
                <a:ea typeface="MS PGothic" charset="0"/>
              </a:rPr>
              <a:t>Listen to French music, French films </a:t>
            </a:r>
          </a:p>
          <a:p>
            <a:pPr eaLnBrk="1" hangingPunct="1">
              <a:spcBef>
                <a:spcPct val="0"/>
              </a:spcBef>
            </a:pPr>
            <a:r>
              <a:rPr lang="en-US" sz="2600" b="1">
                <a:latin typeface="Arial" charset="0"/>
                <a:ea typeface="MS PGothic" charset="0"/>
              </a:rPr>
              <a:t>Make your devices speak French</a:t>
            </a:r>
          </a:p>
          <a:p>
            <a:pPr eaLnBrk="1" hangingPunct="1">
              <a:spcBef>
                <a:spcPct val="0"/>
              </a:spcBef>
            </a:pPr>
            <a:r>
              <a:rPr lang="en-US" sz="2600" b="1">
                <a:latin typeface="Arial" charset="0"/>
                <a:ea typeface="MS PGothic" charset="0"/>
              </a:rPr>
              <a:t>Practise with your friends and your teacher</a:t>
            </a:r>
          </a:p>
          <a:p>
            <a:pPr eaLnBrk="1" hangingPunct="1">
              <a:spcBef>
                <a:spcPct val="0"/>
              </a:spcBef>
            </a:pPr>
            <a:r>
              <a:rPr lang="en-AU" sz="2600" b="1">
                <a:latin typeface="Arial" charset="0"/>
                <a:ea typeface="MS PGothic" charset="0"/>
              </a:rPr>
              <a:t>Complete past VCAA papers and others online</a:t>
            </a:r>
          </a:p>
          <a:p>
            <a:pPr eaLnBrk="1" hangingPunct="1">
              <a:spcBef>
                <a:spcPct val="0"/>
              </a:spcBef>
            </a:pPr>
            <a:endParaRPr lang="en-AU" sz="2600" b="1">
              <a:latin typeface="Arial" charset="0"/>
              <a:ea typeface="MS PGothic" charset="0"/>
            </a:endParaRPr>
          </a:p>
          <a:p>
            <a:pPr algn="ctr" eaLnBrk="1" hangingPunct="1">
              <a:spcBef>
                <a:spcPct val="0"/>
              </a:spcBef>
              <a:buFont typeface="Wingdings 2" charset="0"/>
              <a:buNone/>
            </a:pPr>
            <a:r>
              <a:rPr lang="en-AU" sz="2600" b="1">
                <a:latin typeface="Arial" charset="0"/>
                <a:ea typeface="MS PGothic" charset="0"/>
              </a:rPr>
              <a:t>Immerse yourself in French every day !</a:t>
            </a:r>
            <a:endParaRPr lang="en-US" sz="2600" b="1">
              <a:latin typeface="Arial" charset="0"/>
              <a:ea typeface="MS PGothic" charset="0"/>
            </a:endParaRPr>
          </a:p>
        </p:txBody>
      </p:sp>
    </p:spTree>
    <p:extLst>
      <p:ext uri="{BB962C8B-B14F-4D97-AF65-F5344CB8AC3E}">
        <p14:creationId xmlns:p14="http://schemas.microsoft.com/office/powerpoint/2010/main" val="3465458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normAutofit/>
          </a:bodyPr>
          <a:lstStyle/>
          <a:p>
            <a:pPr algn="ctr" eaLnBrk="1" hangingPunct="1"/>
            <a:r>
              <a:rPr lang="en-AU" sz="5100" b="1">
                <a:latin typeface="Arial" charset="0"/>
                <a:ea typeface="MS PGothic" charset="0"/>
              </a:rPr>
              <a:t>Revise</a:t>
            </a:r>
            <a:endParaRPr lang="en-US" sz="5100" b="1">
              <a:latin typeface="Arial" charset="0"/>
              <a:ea typeface="MS PGothic" charset="0"/>
            </a:endParaRPr>
          </a:p>
        </p:txBody>
      </p:sp>
      <p:sp>
        <p:nvSpPr>
          <p:cNvPr id="153603" name="Rectangle 3"/>
          <p:cNvSpPr>
            <a:spLocks noGrp="1"/>
          </p:cNvSpPr>
          <p:nvPr>
            <p:ph idx="1"/>
          </p:nvPr>
        </p:nvSpPr>
        <p:spPr>
          <a:xfrm>
            <a:off x="457203" y="1600200"/>
            <a:ext cx="8258175" cy="5471584"/>
          </a:xfrm>
        </p:spPr>
        <p:txBody>
          <a:bodyPr>
            <a:normAutofit/>
          </a:bodyPr>
          <a:lstStyle/>
          <a:p>
            <a:pPr eaLnBrk="1" hangingPunct="1"/>
            <a:r>
              <a:rPr lang="en-US" sz="2400" b="1" dirty="0">
                <a:latin typeface="Arial" charset="0"/>
                <a:ea typeface="MS PGothic" charset="0"/>
              </a:rPr>
              <a:t>numbers (04 75 86 92 97, </a:t>
            </a:r>
            <a:r>
              <a:rPr lang="en-US" sz="2400" b="1" dirty="0" err="1">
                <a:latin typeface="Arial" charset="0"/>
                <a:ea typeface="MS PGothic" charset="0"/>
              </a:rPr>
              <a:t>deuxi</a:t>
            </a:r>
            <a:r>
              <a:rPr lang="en-AU" altLang="ja-JP" sz="2400" b="1" dirty="0" err="1">
                <a:latin typeface="Arial" charset="0"/>
                <a:ea typeface="MS PGothic" charset="0"/>
              </a:rPr>
              <a:t>è</a:t>
            </a:r>
            <a:r>
              <a:rPr lang="en-US" sz="2400" b="1" dirty="0">
                <a:latin typeface="Arial" charset="0"/>
                <a:ea typeface="MS PGothic" charset="0"/>
              </a:rPr>
              <a:t>me, un tiers, la </a:t>
            </a:r>
            <a:r>
              <a:rPr lang="en-US" sz="2400" b="1" dirty="0" err="1">
                <a:latin typeface="Arial" charset="0"/>
                <a:ea typeface="MS PGothic" charset="0"/>
              </a:rPr>
              <a:t>moiti</a:t>
            </a:r>
            <a:r>
              <a:rPr lang="en-AU" altLang="ja-JP" sz="2400" b="1" dirty="0" err="1">
                <a:latin typeface="Arial" charset="0"/>
                <a:ea typeface="MS PGothic" charset="0"/>
              </a:rPr>
              <a:t>é</a:t>
            </a:r>
            <a:r>
              <a:rPr lang="en-AU" altLang="ja-JP" sz="2400" b="1" dirty="0">
                <a:latin typeface="Arial" charset="0"/>
                <a:ea typeface="MS PGothic" charset="0"/>
              </a:rPr>
              <a:t>, un quart, 90.000, 1976</a:t>
            </a:r>
            <a:r>
              <a:rPr lang="en-US" sz="2400" b="1" dirty="0">
                <a:latin typeface="Arial" charset="0"/>
                <a:ea typeface="MS PGothic" charset="0"/>
              </a:rPr>
              <a:t>)</a:t>
            </a:r>
          </a:p>
          <a:p>
            <a:pPr eaLnBrk="1" hangingPunct="1"/>
            <a:r>
              <a:rPr lang="en-US" sz="2400" b="1" dirty="0">
                <a:latin typeface="Arial" charset="0"/>
                <a:ea typeface="MS PGothic" charset="0"/>
              </a:rPr>
              <a:t>dates (le 31 </a:t>
            </a:r>
            <a:r>
              <a:rPr lang="en-US" sz="2400" b="1" dirty="0" err="1">
                <a:latin typeface="Arial" charset="0"/>
                <a:ea typeface="MS PGothic" charset="0"/>
              </a:rPr>
              <a:t>ao</a:t>
            </a:r>
            <a:r>
              <a:rPr lang="en-AU" altLang="ja-JP" sz="2400" b="1" dirty="0" err="1">
                <a:latin typeface="Arial" charset="0"/>
                <a:ea typeface="MS PGothic" charset="0"/>
              </a:rPr>
              <a:t>û</a:t>
            </a:r>
            <a:r>
              <a:rPr lang="en-US" sz="2400" b="1" dirty="0">
                <a:latin typeface="Arial" charset="0"/>
                <a:ea typeface="MS PGothic" charset="0"/>
              </a:rPr>
              <a:t>t, au milieu du </a:t>
            </a:r>
            <a:r>
              <a:rPr lang="en-US" sz="2400" b="1" dirty="0" err="1">
                <a:latin typeface="Arial" charset="0"/>
                <a:ea typeface="MS PGothic" charset="0"/>
              </a:rPr>
              <a:t>si</a:t>
            </a:r>
            <a:r>
              <a:rPr lang="en-AU" altLang="ja-JP" sz="2400" b="1" dirty="0" err="1">
                <a:latin typeface="Arial" charset="0"/>
                <a:ea typeface="MS PGothic" charset="0"/>
              </a:rPr>
              <a:t>è</a:t>
            </a:r>
            <a:r>
              <a:rPr lang="en-US" sz="2400" b="1" dirty="0" err="1">
                <a:latin typeface="Arial" charset="0"/>
                <a:ea typeface="MS PGothic" charset="0"/>
              </a:rPr>
              <a:t>cle</a:t>
            </a:r>
            <a:r>
              <a:rPr lang="en-US" sz="2400" b="1" dirty="0">
                <a:latin typeface="Arial" charset="0"/>
                <a:ea typeface="MS PGothic" charset="0"/>
              </a:rPr>
              <a:t>,</a:t>
            </a:r>
            <a:r>
              <a:rPr lang="en-AU" altLang="ja-JP" sz="2400" b="1" dirty="0">
                <a:latin typeface="Arial" charset="0"/>
                <a:ea typeface="MS PGothic" charset="0"/>
              </a:rPr>
              <a:t> les </a:t>
            </a:r>
            <a:r>
              <a:rPr lang="en-AU" altLang="ja-JP" sz="2400" b="1" dirty="0" err="1">
                <a:latin typeface="Arial" charset="0"/>
                <a:ea typeface="MS PGothic" charset="0"/>
              </a:rPr>
              <a:t>années</a:t>
            </a:r>
            <a:r>
              <a:rPr lang="en-AU" altLang="ja-JP" sz="2400" b="1" dirty="0">
                <a:latin typeface="Arial" charset="0"/>
                <a:ea typeface="MS PGothic" charset="0"/>
              </a:rPr>
              <a:t> </a:t>
            </a:r>
            <a:r>
              <a:rPr lang="en-AU" altLang="ja-JP" sz="2400" b="1" dirty="0" err="1">
                <a:latin typeface="Arial" charset="0"/>
                <a:ea typeface="MS PGothic" charset="0"/>
              </a:rPr>
              <a:t>soixante</a:t>
            </a:r>
            <a:r>
              <a:rPr lang="en-AU" altLang="ja-JP" sz="2400" b="1" dirty="0">
                <a:latin typeface="Arial" charset="0"/>
                <a:ea typeface="MS PGothic" charset="0"/>
              </a:rPr>
              <a:t>, </a:t>
            </a:r>
            <a:r>
              <a:rPr lang="en-AU" altLang="ja-JP" sz="2400" b="1" dirty="0" err="1">
                <a:latin typeface="Arial" charset="0"/>
                <a:ea typeface="MS PGothic" charset="0"/>
              </a:rPr>
              <a:t>quotidien</a:t>
            </a:r>
            <a:r>
              <a:rPr lang="en-AU" altLang="ja-JP" sz="2400" b="1" dirty="0">
                <a:latin typeface="Arial" charset="0"/>
                <a:ea typeface="MS PGothic" charset="0"/>
              </a:rPr>
              <a:t>, </a:t>
            </a:r>
            <a:r>
              <a:rPr lang="en-AU" altLang="ja-JP" sz="2400" b="1" dirty="0" err="1">
                <a:latin typeface="Arial" charset="0"/>
                <a:ea typeface="MS PGothic" charset="0"/>
              </a:rPr>
              <a:t>mensuel</a:t>
            </a:r>
            <a:r>
              <a:rPr lang="en-AU" altLang="ja-JP" sz="2400" b="1" dirty="0">
                <a:latin typeface="Arial" charset="0"/>
                <a:ea typeface="MS PGothic" charset="0"/>
              </a:rPr>
              <a:t>, </a:t>
            </a:r>
            <a:r>
              <a:rPr lang="en-AU" altLang="ja-JP" sz="2400" b="1" dirty="0" err="1">
                <a:latin typeface="Arial" charset="0"/>
                <a:ea typeface="MS PGothic" charset="0"/>
              </a:rPr>
              <a:t>hebdomadaire</a:t>
            </a:r>
            <a:r>
              <a:rPr lang="en-AU" altLang="ja-JP" sz="2400" b="1" dirty="0">
                <a:latin typeface="Arial" charset="0"/>
                <a:ea typeface="MS PGothic" charset="0"/>
              </a:rPr>
              <a:t> </a:t>
            </a:r>
            <a:r>
              <a:rPr lang="en-US" sz="2400" b="1" dirty="0">
                <a:latin typeface="Arial" charset="0"/>
                <a:ea typeface="MS PGothic" charset="0"/>
              </a:rPr>
              <a:t>), </a:t>
            </a:r>
          </a:p>
          <a:p>
            <a:pPr eaLnBrk="1" hangingPunct="1"/>
            <a:r>
              <a:rPr lang="en-US" sz="2400" b="1" dirty="0">
                <a:latin typeface="Arial" charset="0"/>
                <a:ea typeface="MS PGothic" charset="0"/>
              </a:rPr>
              <a:t>times (23h45, midi, </a:t>
            </a:r>
            <a:r>
              <a:rPr lang="en-US" sz="2400" b="1" dirty="0" err="1">
                <a:latin typeface="Arial" charset="0"/>
                <a:ea typeface="MS PGothic" charset="0"/>
              </a:rPr>
              <a:t>moins</a:t>
            </a:r>
            <a:r>
              <a:rPr lang="en-US" sz="2400" b="1" dirty="0">
                <a:latin typeface="Arial" charset="0"/>
                <a:ea typeface="MS PGothic" charset="0"/>
              </a:rPr>
              <a:t> le quart), </a:t>
            </a:r>
          </a:p>
        </p:txBody>
      </p:sp>
    </p:spTree>
    <p:extLst>
      <p:ext uri="{BB962C8B-B14F-4D97-AF65-F5344CB8AC3E}">
        <p14:creationId xmlns:p14="http://schemas.microsoft.com/office/powerpoint/2010/main" val="437482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ctr" eaLnBrk="1" hangingPunct="1"/>
            <a:r>
              <a:rPr lang="en-AU" sz="5100" b="1" dirty="0">
                <a:latin typeface="Arial" charset="0"/>
                <a:ea typeface="MS PGothic" charset="0"/>
              </a:rPr>
              <a:t>Revise</a:t>
            </a:r>
            <a:endParaRPr lang="en-US" sz="5100" dirty="0">
              <a:latin typeface="Arial" charset="0"/>
              <a:ea typeface="MS PGothic" charset="0"/>
            </a:endParaRPr>
          </a:p>
        </p:txBody>
      </p:sp>
      <p:sp>
        <p:nvSpPr>
          <p:cNvPr id="41986" name="Content Placeholder 2"/>
          <p:cNvSpPr>
            <a:spLocks noGrp="1"/>
          </p:cNvSpPr>
          <p:nvPr>
            <p:ph idx="1"/>
          </p:nvPr>
        </p:nvSpPr>
        <p:spPr>
          <a:xfrm>
            <a:off x="609600" y="1600202"/>
            <a:ext cx="7924800" cy="4612217"/>
          </a:xfrm>
        </p:spPr>
        <p:txBody>
          <a:bodyPr/>
          <a:lstStyle/>
          <a:p>
            <a:pPr eaLnBrk="1" hangingPunct="1"/>
            <a:r>
              <a:rPr lang="en-US" sz="2400" b="1" dirty="0">
                <a:latin typeface="Arial" charset="0"/>
                <a:ea typeface="MS PGothic" charset="0"/>
              </a:rPr>
              <a:t>alphabet (g=g</a:t>
            </a:r>
            <a:r>
              <a:rPr lang="en-AU" altLang="ja-JP" sz="2400" b="1" dirty="0" err="1">
                <a:latin typeface="Arial" charset="0"/>
                <a:ea typeface="MS PGothic" charset="0"/>
              </a:rPr>
              <a:t>é</a:t>
            </a:r>
            <a:r>
              <a:rPr lang="en-AU" altLang="ja-JP" sz="2400" b="1" dirty="0">
                <a:latin typeface="Arial" charset="0"/>
                <a:ea typeface="MS PGothic" charset="0"/>
              </a:rPr>
              <a:t>, j=</a:t>
            </a:r>
            <a:r>
              <a:rPr lang="en-AU" altLang="ja-JP" sz="2400" b="1" dirty="0" err="1">
                <a:latin typeface="Arial" charset="0"/>
                <a:ea typeface="MS PGothic" charset="0"/>
              </a:rPr>
              <a:t>ji</a:t>
            </a:r>
            <a:r>
              <a:rPr lang="en-AU" altLang="ja-JP" sz="2400" b="1" dirty="0">
                <a:latin typeface="Arial" charset="0"/>
                <a:ea typeface="MS PGothic" charset="0"/>
              </a:rPr>
              <a:t> w y </a:t>
            </a:r>
            <a:r>
              <a:rPr lang="en-AU" altLang="ja-JP" sz="2400" b="1" dirty="0" err="1">
                <a:latin typeface="Arial" charset="0"/>
                <a:ea typeface="MS PGothic" charset="0"/>
              </a:rPr>
              <a:t>i</a:t>
            </a:r>
            <a:r>
              <a:rPr lang="en-AU" altLang="ja-JP" sz="2400" b="1" dirty="0">
                <a:latin typeface="Arial" charset="0"/>
                <a:ea typeface="MS PGothic" charset="0"/>
              </a:rPr>
              <a:t> e</a:t>
            </a:r>
            <a:r>
              <a:rPr lang="en-US" altLang="ja-JP" sz="2400" b="1" dirty="0">
                <a:latin typeface="Arial" charset="0"/>
                <a:ea typeface="MS PGothic" charset="0"/>
              </a:rPr>
              <a:t>)</a:t>
            </a:r>
            <a:endParaRPr lang="en-US" sz="2400" b="1" dirty="0">
              <a:latin typeface="Arial" charset="0"/>
              <a:ea typeface="MS PGothic" charset="0"/>
            </a:endParaRPr>
          </a:p>
          <a:p>
            <a:pPr eaLnBrk="1" hangingPunct="1"/>
            <a:r>
              <a:rPr lang="en-US" sz="2400" b="1" dirty="0">
                <a:latin typeface="Arial" charset="0"/>
                <a:ea typeface="MS PGothic" charset="0"/>
              </a:rPr>
              <a:t>directions (tout </a:t>
            </a:r>
            <a:r>
              <a:rPr lang="en-US" sz="2400" b="1" dirty="0" err="1">
                <a:latin typeface="Arial" charset="0"/>
                <a:ea typeface="MS PGothic" charset="0"/>
              </a:rPr>
              <a:t>droit</a:t>
            </a:r>
            <a:r>
              <a:rPr lang="en-US" sz="2400" b="1" dirty="0">
                <a:latin typeface="Arial" charset="0"/>
                <a:ea typeface="MS PGothic" charset="0"/>
              </a:rPr>
              <a:t>, </a:t>
            </a:r>
            <a:r>
              <a:rPr lang="en-AU" altLang="ja-JP" sz="2400" b="1" dirty="0" err="1">
                <a:latin typeface="Arial" charset="0"/>
                <a:ea typeface="MS PGothic" charset="0"/>
              </a:rPr>
              <a:t>à</a:t>
            </a:r>
            <a:r>
              <a:rPr lang="en-US" altLang="ja-JP" sz="2400" dirty="0">
                <a:latin typeface="Arial" charset="0"/>
                <a:ea typeface="MS PGothic" charset="0"/>
              </a:rPr>
              <a:t> </a:t>
            </a:r>
            <a:r>
              <a:rPr lang="en-US" sz="2400" b="1" dirty="0" err="1">
                <a:latin typeface="Arial" charset="0"/>
                <a:ea typeface="MS PGothic" charset="0"/>
              </a:rPr>
              <a:t>droite</a:t>
            </a:r>
            <a:r>
              <a:rPr lang="en-US" sz="2400" b="1" dirty="0">
                <a:latin typeface="Arial" charset="0"/>
                <a:ea typeface="MS PGothic" charset="0"/>
              </a:rPr>
              <a:t>, au bout de, au coin de)</a:t>
            </a:r>
          </a:p>
          <a:p>
            <a:pPr eaLnBrk="1" hangingPunct="1"/>
            <a:r>
              <a:rPr lang="en-AU" sz="2400" b="1" dirty="0">
                <a:latin typeface="Arial" charset="0"/>
                <a:ea typeface="MS PGothic" charset="0"/>
              </a:rPr>
              <a:t>place names (Tours, Montr</a:t>
            </a:r>
            <a:r>
              <a:rPr lang="en-AU" altLang="ja-JP" sz="2400" b="1" dirty="0">
                <a:latin typeface="Arial" charset="0"/>
                <a:ea typeface="MS PGothic" charset="0"/>
              </a:rPr>
              <a:t>éal)</a:t>
            </a:r>
          </a:p>
          <a:p>
            <a:pPr eaLnBrk="1" hangingPunct="1"/>
            <a:r>
              <a:rPr lang="en-AU" sz="2400" b="1" dirty="0">
                <a:latin typeface="Arial" charset="0"/>
                <a:ea typeface="MS PGothic" charset="0"/>
              </a:rPr>
              <a:t>faux </a:t>
            </a:r>
            <a:r>
              <a:rPr lang="en-AU" sz="2400" b="1" dirty="0" err="1">
                <a:latin typeface="Arial" charset="0"/>
                <a:ea typeface="MS PGothic" charset="0"/>
              </a:rPr>
              <a:t>amis</a:t>
            </a:r>
            <a:r>
              <a:rPr lang="en-AU" sz="2400" b="1" dirty="0">
                <a:latin typeface="Arial" charset="0"/>
                <a:ea typeface="MS PGothic" charset="0"/>
              </a:rPr>
              <a:t> and acronyms (see </a:t>
            </a:r>
            <a:r>
              <a:rPr lang="en-AU" sz="2400" b="1" dirty="0" smtClean="0">
                <a:latin typeface="Arial" charset="0"/>
                <a:ea typeface="MS PGothic" charset="0"/>
              </a:rPr>
              <a:t>p14 </a:t>
            </a:r>
            <a:r>
              <a:rPr lang="en-AU" sz="2400" b="1" dirty="0">
                <a:latin typeface="Arial" charset="0"/>
                <a:ea typeface="MS PGothic" charset="0"/>
              </a:rPr>
              <a:t>of your booklet)</a:t>
            </a:r>
            <a:endParaRPr lang="en-US" sz="2400" b="1" dirty="0">
              <a:latin typeface="Arial" charset="0"/>
              <a:ea typeface="MS PGothic" charset="0"/>
            </a:endParaRP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917961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4385271"/>
              </p:ext>
            </p:extLst>
          </p:nvPr>
        </p:nvGraphicFramePr>
        <p:xfrm>
          <a:off x="-1235146" y="0"/>
          <a:ext cx="11238095" cy="7159837"/>
        </p:xfrm>
        <a:graphic>
          <a:graphicData uri="http://schemas.openxmlformats.org/drawingml/2006/table">
            <a:tbl>
              <a:tblPr/>
              <a:tblGrid>
                <a:gridCol w="3065342"/>
                <a:gridCol w="2724251"/>
                <a:gridCol w="2724251"/>
                <a:gridCol w="2724251"/>
              </a:tblGrid>
              <a:tr h="1018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ANGLAIS</a:t>
                      </a:r>
                      <a:endParaRPr kumimoji="0" lang="en-AU" sz="2700" b="1" i="0" u="none" strike="noStrike" cap="none" normalizeH="0" baseline="0">
                        <a:ln>
                          <a:noFill/>
                        </a:ln>
                        <a:solidFill>
                          <a:srgbClr val="FFFFFF"/>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FRANCAIS</a:t>
                      </a:r>
                      <a:endParaRPr kumimoji="0" lang="en-AU" sz="2700" b="1" i="0" u="none" strike="noStrike" cap="none" normalizeH="0" baseline="0">
                        <a:ln>
                          <a:noFill/>
                        </a:ln>
                        <a:solidFill>
                          <a:srgbClr val="FFFFFF"/>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ET NON</a:t>
                      </a:r>
                      <a:endParaRPr kumimoji="0" lang="en-AU" sz="2700" b="1" i="0" u="none" strike="noStrike" cap="none" normalizeH="0" baseline="0">
                        <a:ln>
                          <a:noFill/>
                        </a:ln>
                        <a:solidFill>
                          <a:srgbClr val="FFFFFF"/>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QUI SE DIT EN ANGLAIS</a:t>
                      </a:r>
                      <a:endParaRPr kumimoji="0" lang="en-AU" sz="2700" b="1" i="0" u="none" strike="noStrike" cap="none" normalizeH="0" baseline="0">
                        <a:ln>
                          <a:noFill/>
                        </a:ln>
                        <a:solidFill>
                          <a:srgbClr val="FFFFFF"/>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to achieve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réaliser</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achever</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to complete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actually</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en fait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actuellement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at present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character</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personnage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caractère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nature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comprehensive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complet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compréhensif</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understanding</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hazard</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danger</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hasard</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chance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location</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emplacement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location</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renting, lease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medicine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médicament</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médecin</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doctor</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sensible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raisonnable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rgbClr val="262626"/>
                          </a:solidFill>
                          <a:effectLst/>
                          <a:latin typeface="Arial" charset="0"/>
                          <a:ea typeface="MS Mincho" charset="0"/>
                          <a:cs typeface="MS Mincho" charset="0"/>
                        </a:rPr>
                        <a:t>sensible</a:t>
                      </a:r>
                      <a:endParaRPr kumimoji="0" lang="en-AU" sz="2700" b="1" i="0" u="none" strike="noStrike" cap="none" normalizeH="0" baseline="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262626"/>
                          </a:solidFill>
                          <a:effectLst/>
                          <a:latin typeface="Arial" charset="0"/>
                          <a:ea typeface="MS Mincho" charset="0"/>
                          <a:cs typeface="MS Mincho" charset="0"/>
                        </a:rPr>
                        <a:t>sensitive</a:t>
                      </a:r>
                      <a:endParaRPr kumimoji="0" lang="en-AU" sz="2700" b="1" i="0" u="none" strike="noStrike" cap="none" normalizeH="0" baseline="0" dirty="0">
                        <a:ln>
                          <a:noFill/>
                        </a:ln>
                        <a:solidFill>
                          <a:srgbClr val="000000"/>
                        </a:solidFill>
                        <a:effectLst/>
                        <a:latin typeface="Cambria" charset="0"/>
                        <a:ea typeface="MS Mincho" charset="0"/>
                        <a:cs typeface="MS Mincho"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r>
            </a:tbl>
          </a:graphicData>
        </a:graphic>
      </p:graphicFrame>
    </p:spTree>
    <p:extLst>
      <p:ext uri="{BB962C8B-B14F-4D97-AF65-F5344CB8AC3E}">
        <p14:creationId xmlns:p14="http://schemas.microsoft.com/office/powerpoint/2010/main" val="20471394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7026327"/>
              </p:ext>
            </p:extLst>
          </p:nvPr>
        </p:nvGraphicFramePr>
        <p:xfrm>
          <a:off x="416416" y="296411"/>
          <a:ext cx="8455766" cy="5883357"/>
        </p:xfrm>
        <a:graphic>
          <a:graphicData uri="http://schemas.openxmlformats.org/drawingml/2006/table">
            <a:tbl>
              <a:tblPr/>
              <a:tblGrid>
                <a:gridCol w="1577952"/>
                <a:gridCol w="4042194"/>
                <a:gridCol w="2835620"/>
              </a:tblGrid>
              <a:tr h="1193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Trebuchet MS" charset="0"/>
                          <a:ea typeface="MS PGothic" charset="0"/>
                          <a:cs typeface="MS PGothic" charset="0"/>
                        </a:rPr>
                        <a:t>OGM</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25400" cap="flat" cmpd="sng" algn="ctr">
                      <a:solidFill>
                        <a:srgbClr val="BF5E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Organisme génétiquement modifié</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25400" cap="flat" cmpd="sng" algn="ctr">
                      <a:solidFill>
                        <a:srgbClr val="BF5E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GMO</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25400" cap="flat" cmpd="sng" algn="ctr">
                      <a:solidFill>
                        <a:srgbClr val="BF5E00"/>
                      </a:solidFill>
                      <a:prstDash val="solid"/>
                      <a:round/>
                      <a:headEnd type="none" w="med" len="med"/>
                      <a:tailEnd type="none" w="med" len="med"/>
                    </a:lnB>
                    <a:lnTlToBr>
                      <a:noFill/>
                    </a:lnTlToBr>
                    <a:lnBlToTr>
                      <a:noFill/>
                    </a:lnBlToTr>
                    <a:noFill/>
                  </a:tcPr>
                </a:tc>
              </a:tr>
              <a:tr h="13567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RATP</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254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Régie autonome des transports parisiens</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254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Paris’ Metlink</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254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r>
              <a:tr h="1584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Trebuchet MS" charset="0"/>
                          <a:ea typeface="MS PGothic" charset="0"/>
                          <a:cs typeface="MS PGothic" charset="0"/>
                        </a:rPr>
                        <a:t>RER</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Réseau express régional</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Fast Parisien suburban trains</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noFill/>
                  </a:tcPr>
                </a:tc>
              </a:tr>
              <a:tr h="13567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SAMU</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rebuchet MS" charset="0"/>
                          <a:ea typeface="MS PGothic" charset="0"/>
                          <a:cs typeface="MS PGothic" charset="0"/>
                        </a:rPr>
                        <a:t>Secours d’aide médicale d’urgence</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Trebuchet MS" charset="0"/>
                          <a:ea typeface="MS PGothic" charset="0"/>
                          <a:cs typeface="MS PGothic" charset="0"/>
                        </a:rPr>
                        <a:t>Ambos</a:t>
                      </a:r>
                    </a:p>
                  </a:txBody>
                  <a:tcPr marL="87502" marR="87502" marT="60927" marB="60927" horzOverflow="overflow">
                    <a:lnL w="12700" cap="flat" cmpd="sng" algn="ctr">
                      <a:solidFill>
                        <a:srgbClr val="BF5E00"/>
                      </a:solidFill>
                      <a:prstDash val="solid"/>
                      <a:round/>
                      <a:headEnd type="none" w="med" len="med"/>
                      <a:tailEnd type="none" w="med" len="med"/>
                    </a:lnL>
                    <a:lnR w="12700" cap="flat" cmpd="sng" algn="ctr">
                      <a:solidFill>
                        <a:srgbClr val="BF5E00"/>
                      </a:solidFill>
                      <a:prstDash val="solid"/>
                      <a:round/>
                      <a:headEnd type="none" w="med" len="med"/>
                      <a:tailEnd type="none" w="med" len="med"/>
                    </a:lnR>
                    <a:lnT w="12700" cap="flat" cmpd="sng" algn="ctr">
                      <a:solidFill>
                        <a:srgbClr val="BF5E00"/>
                      </a:solidFill>
                      <a:prstDash val="solid"/>
                      <a:round/>
                      <a:headEnd type="none" w="med" len="med"/>
                      <a:tailEnd type="none" w="med" len="med"/>
                    </a:lnT>
                    <a:lnB w="12700" cap="flat" cmpd="sng" algn="ctr">
                      <a:solidFill>
                        <a:srgbClr val="BF5E00"/>
                      </a:solidFill>
                      <a:prstDash val="solid"/>
                      <a:round/>
                      <a:headEnd type="none" w="med" len="med"/>
                      <a:tailEnd type="none" w="med" len="med"/>
                    </a:lnB>
                    <a:lnTlToBr>
                      <a:noFill/>
                    </a:lnTlToBr>
                    <a:lnBlToTr>
                      <a:noFill/>
                    </a:lnBlToTr>
                    <a:solidFill>
                      <a:srgbClr val="BF5E00">
                        <a:alpha val="20000"/>
                      </a:srgbClr>
                    </a:solidFill>
                  </a:tcPr>
                </a:tc>
              </a:tr>
            </a:tbl>
          </a:graphicData>
        </a:graphic>
      </p:graphicFrame>
    </p:spTree>
    <p:extLst>
      <p:ext uri="{BB962C8B-B14F-4D97-AF65-F5344CB8AC3E}">
        <p14:creationId xmlns:p14="http://schemas.microsoft.com/office/powerpoint/2010/main" val="9043362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algn="ctr" eaLnBrk="1" hangingPunct="1"/>
            <a:r>
              <a:rPr lang="en-US" sz="5100" b="1">
                <a:latin typeface="Arial" charset="0"/>
                <a:ea typeface="MS PGothic" charset="0"/>
              </a:rPr>
              <a:t>During reading time</a:t>
            </a:r>
            <a:endParaRPr lang="en-US" sz="5100">
              <a:latin typeface="Arial" charset="0"/>
              <a:ea typeface="MS PGothic" charset="0"/>
            </a:endParaRPr>
          </a:p>
        </p:txBody>
      </p:sp>
      <p:sp>
        <p:nvSpPr>
          <p:cNvPr id="45058" name="Content Placeholder 2"/>
          <p:cNvSpPr>
            <a:spLocks noGrp="1"/>
          </p:cNvSpPr>
          <p:nvPr>
            <p:ph idx="1"/>
          </p:nvPr>
        </p:nvSpPr>
        <p:spPr>
          <a:xfrm>
            <a:off x="179391" y="1397000"/>
            <a:ext cx="8785225" cy="4978400"/>
          </a:xfrm>
        </p:spPr>
        <p:txBody>
          <a:bodyPr/>
          <a:lstStyle/>
          <a:p>
            <a:pPr eaLnBrk="1" hangingPunct="1"/>
            <a:r>
              <a:rPr lang="en-US" sz="2800" b="1">
                <a:latin typeface="Arial" charset="0"/>
                <a:ea typeface="MS PGothic" charset="0"/>
              </a:rPr>
              <a:t>From the questions try to imagine the context</a:t>
            </a:r>
          </a:p>
          <a:p>
            <a:pPr eaLnBrk="1" hangingPunct="1"/>
            <a:r>
              <a:rPr lang="en-AU" sz="2800" b="1">
                <a:latin typeface="Arial" charset="0"/>
                <a:ea typeface="MS PGothic" charset="0"/>
              </a:rPr>
              <a:t>Can you predict any answers?</a:t>
            </a:r>
            <a:endParaRPr lang="en-US" sz="2800" b="1">
              <a:latin typeface="Arial" charset="0"/>
              <a:ea typeface="MS PGothic" charset="0"/>
            </a:endParaRPr>
          </a:p>
          <a:p>
            <a:pPr eaLnBrk="1" hangingPunct="1"/>
            <a:r>
              <a:rPr lang="en-AU" sz="2800" b="1">
                <a:latin typeface="Arial" charset="0"/>
                <a:ea typeface="MS PGothic" charset="0"/>
              </a:rPr>
              <a:t>What are you looking for? - Where </a:t>
            </a:r>
            <a:r>
              <a:rPr lang="en-AU" sz="2800" b="1">
                <a:solidFill>
                  <a:srgbClr val="9C0001"/>
                </a:solidFill>
                <a:latin typeface="Arial" charset="0"/>
                <a:ea typeface="MS PGothic" charset="0"/>
              </a:rPr>
              <a:t>and </a:t>
            </a:r>
            <a:r>
              <a:rPr lang="en-AU" sz="2800" b="1">
                <a:latin typeface="Arial" charset="0"/>
                <a:ea typeface="MS PGothic" charset="0"/>
              </a:rPr>
              <a:t>when..? </a:t>
            </a:r>
          </a:p>
          <a:p>
            <a:pPr eaLnBrk="1" hangingPunct="1"/>
            <a:r>
              <a:rPr lang="en-AU" sz="2800" b="1">
                <a:latin typeface="Arial" charset="0"/>
                <a:ea typeface="MS PGothic" charset="0"/>
              </a:rPr>
              <a:t>The points and space will be good indicators</a:t>
            </a:r>
          </a:p>
          <a:p>
            <a:pPr eaLnBrk="1" hangingPunct="1">
              <a:lnSpc>
                <a:spcPct val="80000"/>
              </a:lnSpc>
            </a:pPr>
            <a:r>
              <a:rPr lang="en-AU" sz="2800" b="1">
                <a:latin typeface="Arial" charset="0"/>
                <a:ea typeface="MS PGothic" charset="0"/>
              </a:rPr>
              <a:t>Are full sentences required? How will you show your best French?</a:t>
            </a:r>
            <a:br>
              <a:rPr lang="en-AU" sz="2800" b="1">
                <a:latin typeface="Arial" charset="0"/>
                <a:ea typeface="MS PGothic" charset="0"/>
              </a:rPr>
            </a:br>
            <a:endParaRPr lang="en-US" sz="2800">
              <a:latin typeface="Arial" charset="0"/>
              <a:ea typeface="MS PGothic" charset="0"/>
            </a:endParaRPr>
          </a:p>
        </p:txBody>
      </p:sp>
    </p:spTree>
    <p:extLst>
      <p:ext uri="{BB962C8B-B14F-4D97-AF65-F5344CB8AC3E}">
        <p14:creationId xmlns:p14="http://schemas.microsoft.com/office/powerpoint/2010/main" val="3546227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algn="ctr" eaLnBrk="1" hangingPunct="1"/>
            <a:r>
              <a:rPr lang="en-AU" sz="5100" b="1">
                <a:latin typeface="Arial" charset="0"/>
                <a:ea typeface="MS PGothic" charset="0"/>
              </a:rPr>
              <a:t>Wrong language?</a:t>
            </a:r>
            <a:endParaRPr lang="en-US" sz="5100" b="1">
              <a:latin typeface="Arial" charset="0"/>
              <a:ea typeface="MS PGothic" charset="0"/>
            </a:endParaRPr>
          </a:p>
        </p:txBody>
      </p:sp>
      <p:sp>
        <p:nvSpPr>
          <p:cNvPr id="46082" name="Rectangle 3"/>
          <p:cNvSpPr>
            <a:spLocks noGrp="1"/>
          </p:cNvSpPr>
          <p:nvPr>
            <p:ph idx="1"/>
          </p:nvPr>
        </p:nvSpPr>
        <p:spPr>
          <a:xfrm>
            <a:off x="250825" y="1828800"/>
            <a:ext cx="1657350" cy="4207933"/>
          </a:xfrm>
        </p:spPr>
        <p:txBody>
          <a:bodyPr/>
          <a:lstStyle/>
          <a:p>
            <a:pPr eaLnBrk="1" hangingPunct="1"/>
            <a:endParaRPr lang="en-AU">
              <a:latin typeface="Arial" charset="0"/>
              <a:ea typeface="MS PGothic" charset="0"/>
            </a:endParaRPr>
          </a:p>
          <a:p>
            <a:pPr algn="ctr" eaLnBrk="1" hangingPunct="1">
              <a:buFont typeface="Wingdings 2" charset="0"/>
              <a:buNone/>
            </a:pPr>
            <a:r>
              <a:rPr lang="en-AU">
                <a:latin typeface="Arial" charset="0"/>
                <a:ea typeface="MS PGothic" charset="0"/>
              </a:rPr>
              <a:t> </a:t>
            </a:r>
            <a:r>
              <a:rPr lang="en-AU" sz="3600" b="1">
                <a:latin typeface="Chiller" charset="0"/>
                <a:ea typeface="MS PGothic" charset="0"/>
              </a:rPr>
              <a:t>No </a:t>
            </a:r>
          </a:p>
          <a:p>
            <a:pPr algn="ctr" eaLnBrk="1" hangingPunct="1">
              <a:buFont typeface="Wingdings 2" charset="0"/>
              <a:buNone/>
            </a:pPr>
            <a:r>
              <a:rPr lang="en-AU" sz="3600" b="1">
                <a:latin typeface="Chiller" charset="0"/>
                <a:ea typeface="MS PGothic" charset="0"/>
              </a:rPr>
              <a:t>marks </a:t>
            </a:r>
          </a:p>
          <a:p>
            <a:pPr algn="ctr" eaLnBrk="1" hangingPunct="1">
              <a:buFont typeface="Wingdings 2" charset="0"/>
              <a:buNone/>
            </a:pPr>
            <a:r>
              <a:rPr lang="en-US" sz="3600" b="1">
                <a:latin typeface="Chiller" charset="0"/>
                <a:ea typeface="MS PGothic" charset="0"/>
                <a:sym typeface="Wingdings" charset="0"/>
              </a:rPr>
              <a:t> </a:t>
            </a:r>
            <a:endParaRPr lang="en-US" sz="3600" b="1">
              <a:latin typeface="Chiller" charset="0"/>
              <a:ea typeface="MS PGothic" charset="0"/>
            </a:endParaRPr>
          </a:p>
          <a:p>
            <a:pPr eaLnBrk="1" hangingPunct="1">
              <a:buFont typeface="Wingdings" charset="0"/>
              <a:buNone/>
            </a:pPr>
            <a:endParaRPr lang="en-US">
              <a:latin typeface="Arial" charset="0"/>
              <a:ea typeface="MS PGothic" charset="0"/>
            </a:endParaRPr>
          </a:p>
        </p:txBody>
      </p:sp>
      <p:pic>
        <p:nvPicPr>
          <p:cNvPr id="67587" name="Picture 1" descr="Screen Shot 2019-08-11 at 10.01.4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8" y="1604433"/>
            <a:ext cx="3819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736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a:xfrm>
            <a:off x="468313" y="452967"/>
            <a:ext cx="8229600" cy="1016000"/>
          </a:xfrm>
        </p:spPr>
        <p:txBody>
          <a:bodyPr/>
          <a:lstStyle/>
          <a:p>
            <a:pPr algn="ctr" eaLnBrk="1" hangingPunct="1"/>
            <a:r>
              <a:rPr lang="en-US" sz="5100" b="1">
                <a:latin typeface="Arial" charset="0"/>
                <a:ea typeface="MS PGothic" charset="0"/>
              </a:rPr>
              <a:t>During the 1st playing</a:t>
            </a:r>
          </a:p>
        </p:txBody>
      </p:sp>
      <p:sp>
        <p:nvSpPr>
          <p:cNvPr id="69634" name="Rectangle 4"/>
          <p:cNvSpPr>
            <a:spLocks noGrp="1"/>
          </p:cNvSpPr>
          <p:nvPr>
            <p:ph type="body" sz="half" idx="2"/>
          </p:nvPr>
        </p:nvSpPr>
        <p:spPr>
          <a:xfrm>
            <a:off x="4652964" y="1600202"/>
            <a:ext cx="4033837" cy="4525433"/>
          </a:xfrm>
        </p:spPr>
        <p:txBody>
          <a:bodyPr/>
          <a:lstStyle/>
          <a:p>
            <a:pPr lvl="2" eaLnBrk="1" hangingPunct="1">
              <a:lnSpc>
                <a:spcPct val="70000"/>
              </a:lnSpc>
              <a:buFontTx/>
              <a:buNone/>
            </a:pPr>
            <a:endParaRPr lang="en-US" sz="1100">
              <a:latin typeface="Arial" charset="0"/>
              <a:ea typeface="MS PGothic" charset="0"/>
            </a:endParaRPr>
          </a:p>
          <a:p>
            <a:pPr eaLnBrk="1" hangingPunct="1">
              <a:lnSpc>
                <a:spcPct val="70000"/>
              </a:lnSpc>
            </a:pPr>
            <a:endParaRPr lang="en-US" sz="1500">
              <a:latin typeface="Arial" charset="0"/>
              <a:ea typeface="MS PGothic" charset="0"/>
            </a:endParaRPr>
          </a:p>
          <a:p>
            <a:pPr eaLnBrk="1" hangingPunct="1">
              <a:lnSpc>
                <a:spcPct val="70000"/>
              </a:lnSpc>
            </a:pPr>
            <a:endParaRPr lang="en-US" sz="1500">
              <a:latin typeface="Arial" charset="0"/>
              <a:ea typeface="MS PGothic" charset="0"/>
            </a:endParaRPr>
          </a:p>
          <a:p>
            <a:pPr eaLnBrk="1" hangingPunct="1">
              <a:lnSpc>
                <a:spcPct val="70000"/>
              </a:lnSpc>
              <a:buFontTx/>
              <a:buNone/>
            </a:pPr>
            <a:endParaRPr lang="en-US">
              <a:latin typeface="Arial" charset="0"/>
              <a:ea typeface="MS PGothic" charset="0"/>
            </a:endParaRPr>
          </a:p>
          <a:p>
            <a:pPr eaLnBrk="1" hangingPunct="1">
              <a:lnSpc>
                <a:spcPct val="70000"/>
              </a:lnSpc>
            </a:pPr>
            <a:endParaRPr lang="en-US">
              <a:latin typeface="Arial" charset="0"/>
              <a:ea typeface="MS PGothic" charset="0"/>
            </a:endParaRPr>
          </a:p>
          <a:p>
            <a:pPr eaLnBrk="1" hangingPunct="1">
              <a:lnSpc>
                <a:spcPct val="70000"/>
              </a:lnSpc>
            </a:pPr>
            <a:endParaRPr lang="en-US" sz="1500">
              <a:latin typeface="Arial" charset="0"/>
              <a:ea typeface="MS PGothic" charset="0"/>
            </a:endParaRPr>
          </a:p>
          <a:p>
            <a:pPr eaLnBrk="1" hangingPunct="1">
              <a:lnSpc>
                <a:spcPct val="70000"/>
              </a:lnSpc>
              <a:buFontTx/>
              <a:buNone/>
            </a:pPr>
            <a:endParaRPr lang="en-US" sz="1500">
              <a:latin typeface="Arial" charset="0"/>
              <a:ea typeface="MS PGothic" charset="0"/>
            </a:endParaRPr>
          </a:p>
          <a:p>
            <a:pPr eaLnBrk="1" hangingPunct="1">
              <a:lnSpc>
                <a:spcPct val="70000"/>
              </a:lnSpc>
              <a:buFontTx/>
              <a:buNone/>
            </a:pPr>
            <a:r>
              <a:rPr lang="en-US" sz="1500">
                <a:latin typeface="Arial" charset="0"/>
                <a:ea typeface="MS PGothic" charset="0"/>
              </a:rPr>
              <a:t> </a:t>
            </a:r>
          </a:p>
        </p:txBody>
      </p:sp>
      <p:sp>
        <p:nvSpPr>
          <p:cNvPr id="29704" name="Rectangle 8"/>
          <p:cNvSpPr>
            <a:spLocks noChangeArrowheads="1"/>
          </p:cNvSpPr>
          <p:nvPr/>
        </p:nvSpPr>
        <p:spPr bwMode="auto">
          <a:xfrm>
            <a:off x="468316" y="1940985"/>
            <a:ext cx="8135937" cy="264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266700" indent="-266700">
              <a:lnSpc>
                <a:spcPct val="150000"/>
              </a:lnSpc>
              <a:buFontTx/>
              <a:buChar char="•"/>
            </a:pPr>
            <a:r>
              <a:rPr lang="en-AU" sz="2800" b="1">
                <a:solidFill>
                  <a:srgbClr val="FFFFFF"/>
                </a:solidFill>
              </a:rPr>
              <a:t>Take notes in French in the margin</a:t>
            </a:r>
          </a:p>
          <a:p>
            <a:pPr marL="266700" indent="-266700">
              <a:lnSpc>
                <a:spcPct val="150000"/>
              </a:lnSpc>
              <a:buFontTx/>
              <a:buChar char="•"/>
            </a:pPr>
            <a:r>
              <a:rPr lang="en-AU" sz="2800" b="1">
                <a:solidFill>
                  <a:srgbClr val="FFFFFF"/>
                </a:solidFill>
              </a:rPr>
              <a:t>Keep up with the text </a:t>
            </a:r>
          </a:p>
          <a:p>
            <a:pPr marL="266700" indent="-266700">
              <a:lnSpc>
                <a:spcPct val="150000"/>
              </a:lnSpc>
              <a:buFontTx/>
              <a:buChar char="•"/>
            </a:pPr>
            <a:r>
              <a:rPr lang="en-AU" sz="2800" b="1">
                <a:solidFill>
                  <a:srgbClr val="FFFFFF"/>
                </a:solidFill>
              </a:rPr>
              <a:t>Transfer your answers </a:t>
            </a:r>
            <a:r>
              <a:rPr lang="en-AU" sz="2800" b="1" i="1">
                <a:solidFill>
                  <a:srgbClr val="FFFFFF"/>
                </a:solidFill>
              </a:rPr>
              <a:t>if you have time</a:t>
            </a:r>
          </a:p>
          <a:p>
            <a:pPr marL="266700" indent="-266700">
              <a:lnSpc>
                <a:spcPct val="150000"/>
              </a:lnSpc>
              <a:buFontTx/>
              <a:buChar char="•"/>
            </a:pPr>
            <a:r>
              <a:rPr lang="en-AU" sz="2800" b="1">
                <a:solidFill>
                  <a:srgbClr val="FFFFFF"/>
                </a:solidFill>
              </a:rPr>
              <a:t>DON’T consult a dictionary while listening</a:t>
            </a:r>
            <a:endParaRPr lang="en-US" sz="2800" b="1">
              <a:solidFill>
                <a:srgbClr val="FFFFFF"/>
              </a:solidFill>
            </a:endParaRPr>
          </a:p>
        </p:txBody>
      </p:sp>
    </p:spTree>
    <p:extLst>
      <p:ext uri="{BB962C8B-B14F-4D97-AF65-F5344CB8AC3E}">
        <p14:creationId xmlns:p14="http://schemas.microsoft.com/office/powerpoint/2010/main" val="1717388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297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4" grpId="1"/>
      <p:bldP spid="29704" grpId="2"/>
      <p:bldP spid="29704" grpId="3"/>
      <p:bldP spid="29704"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57188" y="228600"/>
            <a:ext cx="7853362" cy="914400"/>
          </a:xfrm>
        </p:spPr>
        <p:txBody>
          <a:bodyPr/>
          <a:lstStyle/>
          <a:p>
            <a:pPr algn="ctr" eaLnBrk="1" hangingPunct="1"/>
            <a:r>
              <a:rPr lang="en-AU" sz="3700" b="1" dirty="0" err="1">
                <a:latin typeface="Arial" charset="0"/>
                <a:ea typeface="MS PGothic" charset="0"/>
              </a:rPr>
              <a:t>L’ordre</a:t>
            </a:r>
            <a:r>
              <a:rPr lang="en-AU" sz="3700" b="1" dirty="0">
                <a:latin typeface="Arial" charset="0"/>
                <a:ea typeface="MS PGothic" charset="0"/>
              </a:rPr>
              <a:t> du jour</a:t>
            </a:r>
            <a:endParaRPr lang="en-US" sz="3700" b="1" dirty="0">
              <a:latin typeface="Arial" charset="0"/>
              <a:ea typeface="MS PGothic" charset="0"/>
            </a:endParaRPr>
          </a:p>
        </p:txBody>
      </p:sp>
      <p:sp>
        <p:nvSpPr>
          <p:cNvPr id="26626" name="Rectangle 3"/>
          <p:cNvSpPr>
            <a:spLocks noGrp="1"/>
          </p:cNvSpPr>
          <p:nvPr>
            <p:ph idx="1"/>
          </p:nvPr>
        </p:nvSpPr>
        <p:spPr>
          <a:xfrm>
            <a:off x="609600" y="1600345"/>
            <a:ext cx="7924800" cy="4709441"/>
          </a:xfrm>
        </p:spPr>
        <p:txBody>
          <a:bodyPr/>
          <a:lstStyle/>
          <a:p>
            <a:pPr eaLnBrk="1" hangingPunct="1">
              <a:lnSpc>
                <a:spcPct val="80000"/>
              </a:lnSpc>
            </a:pPr>
            <a:r>
              <a:rPr lang="en-AU" sz="2400" b="1" dirty="0">
                <a:latin typeface="Arial" charset="0"/>
                <a:ea typeface="MS PGothic" charset="0"/>
              </a:rPr>
              <a:t>Les </a:t>
            </a:r>
            <a:r>
              <a:rPr lang="en-AU" sz="2400" b="1" dirty="0" err="1">
                <a:latin typeface="Arial" charset="0"/>
                <a:ea typeface="MS PGothic" charset="0"/>
              </a:rPr>
              <a:t>conseils</a:t>
            </a:r>
            <a:r>
              <a:rPr lang="en-AU" sz="2400" b="1" dirty="0">
                <a:latin typeface="Arial" charset="0"/>
                <a:ea typeface="MS PGothic" charset="0"/>
              </a:rPr>
              <a:t> </a:t>
            </a:r>
            <a:r>
              <a:rPr lang="en-AU" sz="2400" b="1" dirty="0" err="1">
                <a:latin typeface="Arial" charset="0"/>
                <a:ea typeface="MS PGothic" charset="0"/>
              </a:rPr>
              <a:t>d’Anand</a:t>
            </a:r>
            <a:r>
              <a:rPr lang="en-AU" sz="2400" b="1" dirty="0">
                <a:latin typeface="Arial" charset="0"/>
                <a:ea typeface="MS PGothic" charset="0"/>
              </a:rPr>
              <a:t> </a:t>
            </a:r>
            <a:r>
              <a:rPr lang="en-AU" sz="2400" b="1" dirty="0" err="1">
                <a:latin typeface="Arial" charset="0"/>
                <a:ea typeface="MS PGothic" charset="0"/>
              </a:rPr>
              <a:t>Bharadwaj</a:t>
            </a:r>
            <a:r>
              <a:rPr lang="en-AU" sz="2400" b="1" dirty="0">
                <a:latin typeface="Arial" charset="0"/>
                <a:ea typeface="MS PGothic" charset="0"/>
              </a:rPr>
              <a:t> (‘50’ en </a:t>
            </a:r>
            <a:r>
              <a:rPr lang="en-AU" sz="2400" b="1" dirty="0" err="1">
                <a:latin typeface="Arial" charset="0"/>
                <a:ea typeface="MS PGothic" charset="0"/>
              </a:rPr>
              <a:t>année</a:t>
            </a:r>
            <a:r>
              <a:rPr lang="en-AU" sz="2400" b="1" dirty="0">
                <a:latin typeface="Arial" charset="0"/>
                <a:ea typeface="MS PGothic" charset="0"/>
              </a:rPr>
              <a:t> 10 et </a:t>
            </a:r>
            <a:r>
              <a:rPr lang="en-AU" sz="2400" b="1" dirty="0" err="1">
                <a:latin typeface="Arial" charset="0"/>
                <a:ea typeface="MS PGothic" charset="0"/>
              </a:rPr>
              <a:t>coauteur</a:t>
            </a:r>
            <a:r>
              <a:rPr lang="en-AU" sz="2400" b="1" dirty="0">
                <a:latin typeface="Arial" charset="0"/>
                <a:ea typeface="MS PGothic" charset="0"/>
              </a:rPr>
              <a:t> de Checkpoints)</a:t>
            </a:r>
          </a:p>
          <a:p>
            <a:pPr eaLnBrk="1" hangingPunct="1">
              <a:lnSpc>
                <a:spcPct val="80000"/>
              </a:lnSpc>
            </a:pPr>
            <a:r>
              <a:rPr lang="en-AU" sz="2400" b="1" dirty="0">
                <a:latin typeface="Arial" charset="0"/>
                <a:ea typeface="MS PGothic" charset="0"/>
              </a:rPr>
              <a:t>L’ </a:t>
            </a:r>
            <a:r>
              <a:rPr lang="en-AU" sz="2400" b="1" dirty="0" err="1">
                <a:latin typeface="Arial" charset="0"/>
                <a:ea typeface="MS PGothic" charset="0"/>
              </a:rPr>
              <a:t>écoute</a:t>
            </a:r>
            <a:r>
              <a:rPr lang="en-AU" sz="2400" b="1" dirty="0">
                <a:latin typeface="Arial" charset="0"/>
                <a:ea typeface="MS PGothic" charset="0"/>
              </a:rPr>
              <a:t>: </a:t>
            </a:r>
            <a:r>
              <a:rPr lang="en-AU" sz="2400" b="1" dirty="0" err="1">
                <a:latin typeface="Arial" charset="0"/>
                <a:ea typeface="MS PGothic" charset="0"/>
              </a:rPr>
              <a:t>Pierrick</a:t>
            </a:r>
            <a:r>
              <a:rPr lang="en-AU" sz="2400" b="1" dirty="0">
                <a:latin typeface="Arial" charset="0"/>
                <a:ea typeface="MS PGothic" charset="0"/>
              </a:rPr>
              <a:t> Hubert</a:t>
            </a:r>
          </a:p>
          <a:p>
            <a:pPr eaLnBrk="1" hangingPunct="1">
              <a:lnSpc>
                <a:spcPct val="80000"/>
              </a:lnSpc>
            </a:pPr>
            <a:r>
              <a:rPr lang="en-AU" sz="2400" b="1" dirty="0">
                <a:latin typeface="Arial" charset="0"/>
                <a:ea typeface="MS PGothic" charset="0"/>
              </a:rPr>
              <a:t>La lecture: Tasha Brown</a:t>
            </a:r>
          </a:p>
          <a:p>
            <a:pPr eaLnBrk="1" hangingPunct="1">
              <a:lnSpc>
                <a:spcPct val="80000"/>
              </a:lnSpc>
            </a:pPr>
            <a:r>
              <a:rPr lang="en-AU" sz="2400" b="1" dirty="0">
                <a:latin typeface="Arial" charset="0"/>
                <a:ea typeface="MS PGothic" charset="0"/>
              </a:rPr>
              <a:t>L’ </a:t>
            </a:r>
            <a:r>
              <a:rPr lang="en-AU" sz="2400" b="1" dirty="0" err="1">
                <a:latin typeface="Arial" charset="0"/>
                <a:ea typeface="MS PGothic" charset="0"/>
              </a:rPr>
              <a:t>écrit</a:t>
            </a:r>
            <a:r>
              <a:rPr lang="en-AU" sz="2400" b="1" dirty="0">
                <a:latin typeface="Arial" charset="0"/>
                <a:ea typeface="MS PGothic" charset="0"/>
              </a:rPr>
              <a:t>: Fiona Curnow</a:t>
            </a:r>
          </a:p>
          <a:p>
            <a:pPr eaLnBrk="1" hangingPunct="1">
              <a:lnSpc>
                <a:spcPct val="80000"/>
              </a:lnSpc>
            </a:pPr>
            <a:r>
              <a:rPr lang="en-AU" sz="2400" b="1" dirty="0">
                <a:latin typeface="Arial" charset="0"/>
                <a:ea typeface="MS PGothic" charset="0"/>
              </a:rPr>
              <a:t>Les </a:t>
            </a:r>
            <a:r>
              <a:rPr lang="en-AU" sz="2400" b="1" dirty="0" err="1">
                <a:latin typeface="Arial" charset="0"/>
                <a:ea typeface="MS PGothic" charset="0"/>
              </a:rPr>
              <a:t>oraux</a:t>
            </a:r>
            <a:r>
              <a:rPr lang="en-AU" sz="2400" b="1" dirty="0">
                <a:latin typeface="Arial" charset="0"/>
                <a:ea typeface="MS PGothic" charset="0"/>
              </a:rPr>
              <a:t>: Isabelle </a:t>
            </a:r>
            <a:r>
              <a:rPr lang="en-AU" sz="2400" b="1" dirty="0" err="1">
                <a:latin typeface="Arial" charset="0"/>
                <a:ea typeface="MS PGothic" charset="0"/>
              </a:rPr>
              <a:t>Mangeot-Hewison</a:t>
            </a:r>
            <a:endParaRPr lang="en-AU" sz="2400" b="1" dirty="0">
              <a:latin typeface="Arial" charset="0"/>
              <a:ea typeface="MS PGothic" charset="0"/>
            </a:endParaRPr>
          </a:p>
          <a:p>
            <a:pPr lvl="1" eaLnBrk="1" hangingPunct="1">
              <a:lnSpc>
                <a:spcPct val="80000"/>
              </a:lnSpc>
            </a:pPr>
            <a:r>
              <a:rPr lang="en-AU" b="1" dirty="0">
                <a:latin typeface="Arial" charset="0"/>
                <a:ea typeface="MS PGothic" charset="0"/>
              </a:rPr>
              <a:t>Tasha Brown + </a:t>
            </a:r>
            <a:r>
              <a:rPr lang="en-AU" b="1" dirty="0" err="1">
                <a:latin typeface="Arial" charset="0"/>
                <a:ea typeface="MS PGothic" charset="0"/>
              </a:rPr>
              <a:t>Pierrick</a:t>
            </a:r>
            <a:r>
              <a:rPr lang="en-AU" b="1" dirty="0">
                <a:latin typeface="Arial" charset="0"/>
                <a:ea typeface="MS PGothic" charset="0"/>
              </a:rPr>
              <a:t> Hubert avec </a:t>
            </a:r>
            <a:r>
              <a:rPr lang="en-AU" b="1" dirty="0" err="1" smtClean="0">
                <a:latin typeface="Arial" charset="0"/>
                <a:ea typeface="MS PGothic" charset="0"/>
              </a:rPr>
              <a:t>Suzannah</a:t>
            </a:r>
            <a:r>
              <a:rPr lang="en-AU" b="1" dirty="0" smtClean="0">
                <a:latin typeface="Arial" charset="0"/>
                <a:ea typeface="MS PGothic" charset="0"/>
              </a:rPr>
              <a:t> Bourke</a:t>
            </a:r>
            <a:endParaRPr lang="en-AU" b="1" dirty="0">
              <a:latin typeface="Arial" charset="0"/>
              <a:ea typeface="MS PGothic" charset="0"/>
            </a:endParaRPr>
          </a:p>
          <a:p>
            <a:pPr lvl="1" eaLnBrk="1" hangingPunct="1">
              <a:lnSpc>
                <a:spcPct val="80000"/>
              </a:lnSpc>
            </a:pPr>
            <a:r>
              <a:rPr lang="en-AU" b="1" dirty="0">
                <a:latin typeface="Arial" charset="0"/>
                <a:ea typeface="MS PGothic" charset="0"/>
              </a:rPr>
              <a:t>Fiona Curnow + Philippe </a:t>
            </a:r>
            <a:r>
              <a:rPr lang="en-AU" b="1" dirty="0" err="1">
                <a:latin typeface="Arial" charset="0"/>
                <a:ea typeface="MS PGothic" charset="0"/>
              </a:rPr>
              <a:t>Vallantin</a:t>
            </a:r>
            <a:r>
              <a:rPr lang="en-AU" b="1" dirty="0">
                <a:latin typeface="Arial" charset="0"/>
                <a:ea typeface="MS PGothic" charset="0"/>
              </a:rPr>
              <a:t> </a:t>
            </a:r>
            <a:r>
              <a:rPr lang="en-AU" b="1" dirty="0" smtClean="0">
                <a:latin typeface="Arial" charset="0"/>
                <a:ea typeface="MS PGothic" charset="0"/>
              </a:rPr>
              <a:t>avec </a:t>
            </a:r>
            <a:r>
              <a:rPr lang="en-AU" b="1" dirty="0" err="1" smtClean="0">
                <a:latin typeface="Arial" charset="0"/>
                <a:ea typeface="MS PGothic" charset="0"/>
              </a:rPr>
              <a:t>Kiran</a:t>
            </a:r>
            <a:r>
              <a:rPr lang="en-AU" b="1" dirty="0" smtClean="0">
                <a:latin typeface="Arial" charset="0"/>
                <a:ea typeface="MS PGothic" charset="0"/>
              </a:rPr>
              <a:t> Banerjee</a:t>
            </a:r>
            <a:endParaRPr lang="en-AU" b="1" dirty="0">
              <a:latin typeface="Arial" charset="0"/>
              <a:ea typeface="MS PGothic" charset="0"/>
            </a:endParaRPr>
          </a:p>
        </p:txBody>
      </p:sp>
    </p:spTree>
    <p:extLst>
      <p:ext uri="{BB962C8B-B14F-4D97-AF65-F5344CB8AC3E}">
        <p14:creationId xmlns:p14="http://schemas.microsoft.com/office/powerpoint/2010/main" val="7054709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algn="ctr" eaLnBrk="1" hangingPunct="1"/>
            <a:r>
              <a:rPr lang="en-AU" sz="5100" b="1">
                <a:latin typeface="Arial" charset="0"/>
                <a:ea typeface="MS PGothic" charset="0"/>
              </a:rPr>
              <a:t>During the pause</a:t>
            </a:r>
            <a:endParaRPr lang="en-US" sz="5100" b="1">
              <a:latin typeface="Arial" charset="0"/>
              <a:ea typeface="MS PGothic" charset="0"/>
            </a:endParaRPr>
          </a:p>
        </p:txBody>
      </p:sp>
      <p:sp>
        <p:nvSpPr>
          <p:cNvPr id="154627" name="Rectangle 3"/>
          <p:cNvSpPr>
            <a:spLocks noGrp="1"/>
          </p:cNvSpPr>
          <p:nvPr>
            <p:ph idx="1"/>
          </p:nvPr>
        </p:nvSpPr>
        <p:spPr>
          <a:xfrm>
            <a:off x="250825" y="1498601"/>
            <a:ext cx="8713788" cy="5099051"/>
          </a:xfrm>
        </p:spPr>
        <p:txBody>
          <a:bodyPr/>
          <a:lstStyle/>
          <a:p>
            <a:pPr eaLnBrk="1" hangingPunct="1"/>
            <a:r>
              <a:rPr lang="en-AU" sz="2800" b="1">
                <a:latin typeface="Arial" charset="0"/>
                <a:ea typeface="MS PGothic" charset="0"/>
              </a:rPr>
              <a:t>Transfer the answers of which you’re confident into the spaces provided </a:t>
            </a:r>
            <a:r>
              <a:rPr lang="en-AU" sz="2800" b="1" i="1">
                <a:latin typeface="Arial" charset="0"/>
                <a:ea typeface="MS PGothic" charset="0"/>
              </a:rPr>
              <a:t>if you have time</a:t>
            </a:r>
            <a:endParaRPr lang="en-AU" sz="2800" b="1">
              <a:latin typeface="Arial" charset="0"/>
              <a:ea typeface="MS PGothic" charset="0"/>
            </a:endParaRPr>
          </a:p>
          <a:p>
            <a:pPr eaLnBrk="1" hangingPunct="1"/>
            <a:r>
              <a:rPr lang="en-AU" sz="2800" b="1">
                <a:latin typeface="Arial" charset="0"/>
                <a:ea typeface="MS PGothic" charset="0"/>
                <a:sym typeface="Wingdings" charset="0"/>
              </a:rPr>
              <a:t>Check key words in a dictionary </a:t>
            </a:r>
            <a:r>
              <a:rPr lang="en-AU" sz="2800" b="1" i="1">
                <a:latin typeface="Arial" charset="0"/>
                <a:ea typeface="MS PGothic" charset="0"/>
                <a:sym typeface="Wingdings" charset="0"/>
              </a:rPr>
              <a:t>if you have time</a:t>
            </a:r>
            <a:r>
              <a:rPr lang="en-AU" sz="2800" b="1">
                <a:latin typeface="Arial" charset="0"/>
                <a:ea typeface="MS PGothic" charset="0"/>
                <a:sym typeface="Wingdings" charset="0"/>
              </a:rPr>
              <a:t>. Attention: your spelling may be dodgy! ‘</a:t>
            </a:r>
            <a:r>
              <a:rPr lang="en-AU" altLang="ja-JP" sz="2800" b="1">
                <a:latin typeface="Arial" charset="0"/>
                <a:ea typeface="MS PGothic" charset="0"/>
                <a:sym typeface="Wingdings" charset="0"/>
              </a:rPr>
              <a:t>lotel</a:t>
            </a:r>
            <a:r>
              <a:rPr lang="en-AU" sz="2800" b="1">
                <a:latin typeface="Arial" charset="0"/>
                <a:ea typeface="MS PGothic" charset="0"/>
                <a:sym typeface="Wingdings" charset="0"/>
              </a:rPr>
              <a:t>’</a:t>
            </a:r>
            <a:r>
              <a:rPr lang="en-AU" altLang="ja-JP" sz="2800" b="1">
                <a:latin typeface="Arial" charset="0"/>
                <a:ea typeface="MS PGothic" charset="0"/>
                <a:sym typeface="Wingdings" charset="0"/>
              </a:rPr>
              <a:t>??? = l</a:t>
            </a:r>
            <a:r>
              <a:rPr lang="en-AU" sz="2800" b="1">
                <a:latin typeface="Arial" charset="0"/>
                <a:ea typeface="MS PGothic" charset="0"/>
                <a:sym typeface="Wingdings" charset="0"/>
              </a:rPr>
              <a:t>’</a:t>
            </a:r>
            <a:r>
              <a:rPr lang="en-AU" altLang="ja-JP" sz="2800" b="1">
                <a:latin typeface="Arial" charset="0"/>
                <a:ea typeface="MS PGothic" charset="0"/>
                <a:sym typeface="Wingdings" charset="0"/>
              </a:rPr>
              <a:t>hôtel!, </a:t>
            </a:r>
            <a:r>
              <a:rPr lang="en-AU" sz="2800" b="1">
                <a:latin typeface="Arial" charset="0"/>
                <a:ea typeface="MS PGothic" charset="0"/>
                <a:sym typeface="Wingdings" charset="0"/>
              </a:rPr>
              <a:t>‘</a:t>
            </a:r>
            <a:r>
              <a:rPr lang="en-AU" altLang="ja-JP" sz="2800" b="1">
                <a:latin typeface="Arial" charset="0"/>
                <a:ea typeface="MS PGothic" charset="0"/>
                <a:sym typeface="Wingdings" charset="0"/>
              </a:rPr>
              <a:t>somfiss</a:t>
            </a:r>
            <a:r>
              <a:rPr lang="en-AU" sz="2800" b="1">
                <a:latin typeface="Arial" charset="0"/>
                <a:ea typeface="MS PGothic" charset="0"/>
                <a:sym typeface="Wingdings" charset="0"/>
              </a:rPr>
              <a:t>’</a:t>
            </a:r>
            <a:r>
              <a:rPr lang="en-AU" altLang="ja-JP" sz="2800" b="1">
                <a:latin typeface="Arial" charset="0"/>
                <a:ea typeface="MS PGothic" charset="0"/>
                <a:sym typeface="Wingdings" charset="0"/>
              </a:rPr>
              <a:t>??? = son fils! </a:t>
            </a:r>
          </a:p>
          <a:p>
            <a:pPr eaLnBrk="1" hangingPunct="1"/>
            <a:r>
              <a:rPr lang="en-AU" sz="2800" b="1">
                <a:latin typeface="Arial" charset="0"/>
                <a:ea typeface="MS PGothic" charset="0"/>
                <a:sym typeface="Wingdings" charset="0"/>
              </a:rPr>
              <a:t>Get ready for the 2</a:t>
            </a:r>
            <a:r>
              <a:rPr lang="en-AU" sz="2800" b="1" baseline="30000">
                <a:latin typeface="Arial" charset="0"/>
                <a:ea typeface="MS PGothic" charset="0"/>
                <a:sym typeface="Wingdings" charset="0"/>
              </a:rPr>
              <a:t>nd</a:t>
            </a:r>
            <a:r>
              <a:rPr lang="en-AU" sz="2800" b="1">
                <a:latin typeface="Arial" charset="0"/>
                <a:ea typeface="MS PGothic" charset="0"/>
                <a:sym typeface="Wingdings" charset="0"/>
              </a:rPr>
              <a:t> playing</a:t>
            </a:r>
            <a:endParaRPr lang="en-US" sz="2800" b="1">
              <a:latin typeface="Arial" charset="0"/>
              <a:ea typeface="MS PGothic" charset="0"/>
            </a:endParaRPr>
          </a:p>
          <a:p>
            <a:pPr eaLnBrk="1" hangingPunct="1"/>
            <a:endParaRPr lang="en-AU" sz="2800" b="1">
              <a:latin typeface="Arial" charset="0"/>
              <a:ea typeface="MS PGothic" charset="0"/>
            </a:endParaRPr>
          </a:p>
        </p:txBody>
      </p:sp>
    </p:spTree>
    <p:extLst>
      <p:ext uri="{BB962C8B-B14F-4D97-AF65-F5344CB8AC3E}">
        <p14:creationId xmlns:p14="http://schemas.microsoft.com/office/powerpoint/2010/main" val="2404292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779466" y="381000"/>
            <a:ext cx="7583487" cy="1320800"/>
          </a:xfrm>
        </p:spPr>
        <p:txBody>
          <a:bodyPr/>
          <a:lstStyle/>
          <a:p>
            <a:pPr algn="ctr" eaLnBrk="1" hangingPunct="1"/>
            <a:r>
              <a:rPr lang="en-AU" sz="5100" b="1">
                <a:latin typeface="Arial" charset="0"/>
                <a:ea typeface="MS PGothic" charset="0"/>
              </a:rPr>
              <a:t>During the 2</a:t>
            </a:r>
            <a:r>
              <a:rPr lang="en-AU" sz="5100" b="1" baseline="30000">
                <a:latin typeface="Arial" charset="0"/>
                <a:ea typeface="MS PGothic" charset="0"/>
              </a:rPr>
              <a:t>nd</a:t>
            </a:r>
            <a:r>
              <a:rPr lang="en-AU" sz="5100" b="1">
                <a:latin typeface="Arial" charset="0"/>
                <a:ea typeface="MS PGothic" charset="0"/>
              </a:rPr>
              <a:t> playing</a:t>
            </a:r>
            <a:endParaRPr lang="en-US" sz="5100" b="1">
              <a:latin typeface="Arial" charset="0"/>
              <a:ea typeface="MS PGothic" charset="0"/>
            </a:endParaRPr>
          </a:p>
        </p:txBody>
      </p:sp>
      <p:sp>
        <p:nvSpPr>
          <p:cNvPr id="155651" name="Rectangle 3"/>
          <p:cNvSpPr>
            <a:spLocks noGrp="1"/>
          </p:cNvSpPr>
          <p:nvPr>
            <p:ph idx="1"/>
          </p:nvPr>
        </p:nvSpPr>
        <p:spPr>
          <a:xfrm>
            <a:off x="457200" y="1998135"/>
            <a:ext cx="8229600" cy="4527551"/>
          </a:xfrm>
        </p:spPr>
        <p:txBody>
          <a:bodyPr/>
          <a:lstStyle/>
          <a:p>
            <a:pPr eaLnBrk="1" hangingPunct="1"/>
            <a:r>
              <a:rPr lang="en-AU" sz="2800" b="1">
                <a:latin typeface="Arial" charset="0"/>
                <a:ea typeface="MS PGothic" charset="0"/>
              </a:rPr>
              <a:t>Add more info to your notes</a:t>
            </a:r>
          </a:p>
          <a:p>
            <a:pPr eaLnBrk="1" hangingPunct="1"/>
            <a:r>
              <a:rPr lang="en-AU" sz="2800" b="1">
                <a:latin typeface="Arial" charset="0"/>
                <a:ea typeface="MS PGothic" charset="0"/>
              </a:rPr>
              <a:t>Check your answers – especially numbers and dates</a:t>
            </a:r>
          </a:p>
          <a:p>
            <a:pPr eaLnBrk="1" hangingPunct="1"/>
            <a:r>
              <a:rPr lang="en-AU" sz="2800" b="1">
                <a:latin typeface="Arial" charset="0"/>
                <a:ea typeface="MS PGothic" charset="0"/>
              </a:rPr>
              <a:t>Transfer your information to the space provided </a:t>
            </a:r>
            <a:r>
              <a:rPr lang="en-AU" sz="2800" b="1" i="1">
                <a:latin typeface="Arial" charset="0"/>
                <a:ea typeface="MS PGothic" charset="0"/>
              </a:rPr>
              <a:t>if you have time</a:t>
            </a:r>
          </a:p>
          <a:p>
            <a:pPr eaLnBrk="1" hangingPunct="1"/>
            <a:r>
              <a:rPr lang="en-AU" sz="2800" b="1">
                <a:latin typeface="Arial" charset="0"/>
                <a:ea typeface="MS PGothic" charset="0"/>
              </a:rPr>
              <a:t>Get ready for the next text if there are more</a:t>
            </a:r>
          </a:p>
          <a:p>
            <a:pPr eaLnBrk="1" hangingPunct="1">
              <a:buFontTx/>
              <a:buNone/>
            </a:pPr>
            <a:endParaRPr lang="en-US" b="1">
              <a:latin typeface="Arial" charset="0"/>
              <a:ea typeface="MS PGothic" charset="0"/>
            </a:endParaRPr>
          </a:p>
        </p:txBody>
      </p:sp>
    </p:spTree>
    <p:extLst>
      <p:ext uri="{BB962C8B-B14F-4D97-AF65-F5344CB8AC3E}">
        <p14:creationId xmlns:p14="http://schemas.microsoft.com/office/powerpoint/2010/main" val="2124037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pPr algn="ctr" eaLnBrk="1" hangingPunct="1"/>
            <a:r>
              <a:rPr lang="en-AU" sz="5100" b="1">
                <a:latin typeface="Arial" charset="0"/>
                <a:ea typeface="MS PGothic" charset="0"/>
              </a:rPr>
              <a:t>After the last text</a:t>
            </a:r>
            <a:endParaRPr lang="en-US" sz="5100" b="1">
              <a:latin typeface="Arial" charset="0"/>
              <a:ea typeface="MS PGothic" charset="0"/>
            </a:endParaRPr>
          </a:p>
        </p:txBody>
      </p:sp>
      <p:sp>
        <p:nvSpPr>
          <p:cNvPr id="156675" name="Rectangle 3"/>
          <p:cNvSpPr>
            <a:spLocks noGrp="1"/>
          </p:cNvSpPr>
          <p:nvPr>
            <p:ph idx="1"/>
          </p:nvPr>
        </p:nvSpPr>
        <p:spPr>
          <a:xfrm>
            <a:off x="457200" y="1928286"/>
            <a:ext cx="8229600" cy="4525433"/>
          </a:xfrm>
        </p:spPr>
        <p:txBody>
          <a:bodyPr/>
          <a:lstStyle/>
          <a:p>
            <a:pPr eaLnBrk="1" hangingPunct="1"/>
            <a:r>
              <a:rPr lang="en-AU" sz="2800" b="1">
                <a:latin typeface="Arial" charset="0"/>
                <a:ea typeface="MS PGothic" charset="0"/>
              </a:rPr>
              <a:t>Transfer all your answers from your notes into the spaces provided</a:t>
            </a:r>
          </a:p>
          <a:p>
            <a:pPr eaLnBrk="1" hangingPunct="1"/>
            <a:r>
              <a:rPr lang="en-AU" sz="2800" b="1">
                <a:latin typeface="Arial" charset="0"/>
                <a:ea typeface="MS PGothic" charset="0"/>
                <a:sym typeface="Wingdings" charset="0"/>
              </a:rPr>
              <a:t>No blanks! Make an educated guess </a:t>
            </a:r>
            <a:r>
              <a:rPr lang="en-AU" sz="2800" b="1" i="1">
                <a:latin typeface="Arial" charset="0"/>
                <a:ea typeface="MS PGothic" charset="0"/>
                <a:sym typeface="Wingdings" charset="0"/>
              </a:rPr>
              <a:t>based on the text</a:t>
            </a:r>
            <a:endParaRPr lang="en-AU" sz="2800" b="1">
              <a:latin typeface="Arial" charset="0"/>
              <a:ea typeface="MS PGothic" charset="0"/>
            </a:endParaRPr>
          </a:p>
          <a:p>
            <a:pPr eaLnBrk="1" hangingPunct="1"/>
            <a:r>
              <a:rPr lang="en-AU" sz="2800" b="1">
                <a:latin typeface="Arial" charset="0"/>
                <a:ea typeface="MS PGothic" charset="0"/>
              </a:rPr>
              <a:t>Everything in the margin will be ignored – even a perfect answer </a:t>
            </a:r>
            <a:r>
              <a:rPr lang="en-AU" sz="2800" b="1">
                <a:latin typeface="Arial" charset="0"/>
                <a:ea typeface="MS PGothic" charset="0"/>
                <a:sym typeface="Wingdings" charset="0"/>
              </a:rPr>
              <a:t></a:t>
            </a:r>
            <a:endParaRPr lang="en-AU" sz="2800" b="1">
              <a:latin typeface="Arial" charset="0"/>
              <a:ea typeface="MS PGothic" charset="0"/>
            </a:endParaRPr>
          </a:p>
          <a:p>
            <a:pPr eaLnBrk="1" hangingPunct="1"/>
            <a:endParaRPr lang="en-AU" b="1">
              <a:latin typeface="Arial" charset="0"/>
              <a:ea typeface="MS PGothic" charset="0"/>
              <a:sym typeface="Wingdings" charset="0"/>
            </a:endParaRPr>
          </a:p>
          <a:p>
            <a:pPr eaLnBrk="1" hangingPunct="1"/>
            <a:endParaRPr lang="en-US" b="1">
              <a:latin typeface="Arial" charset="0"/>
              <a:ea typeface="MS PGothic" charset="0"/>
            </a:endParaRPr>
          </a:p>
        </p:txBody>
      </p:sp>
    </p:spTree>
    <p:extLst>
      <p:ext uri="{BB962C8B-B14F-4D97-AF65-F5344CB8AC3E}">
        <p14:creationId xmlns:p14="http://schemas.microsoft.com/office/powerpoint/2010/main" val="2565148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pPr algn="ctr" eaLnBrk="1" hangingPunct="1"/>
            <a:r>
              <a:rPr lang="en-AU" sz="5100" b="1">
                <a:latin typeface="Arial" charset="0"/>
                <a:ea typeface="MS PGothic" charset="0"/>
              </a:rPr>
              <a:t>After the last text</a:t>
            </a:r>
            <a:endParaRPr lang="en-US" sz="5100" b="1">
              <a:latin typeface="Arial" charset="0"/>
              <a:ea typeface="MS PGothic" charset="0"/>
            </a:endParaRPr>
          </a:p>
        </p:txBody>
      </p:sp>
      <p:sp>
        <p:nvSpPr>
          <p:cNvPr id="157699" name="Rectangle 3"/>
          <p:cNvSpPr>
            <a:spLocks noGrp="1"/>
          </p:cNvSpPr>
          <p:nvPr>
            <p:ph idx="1"/>
          </p:nvPr>
        </p:nvSpPr>
        <p:spPr>
          <a:xfrm>
            <a:off x="323853" y="1509184"/>
            <a:ext cx="8569325" cy="5086349"/>
          </a:xfrm>
        </p:spPr>
        <p:txBody>
          <a:bodyPr/>
          <a:lstStyle/>
          <a:p>
            <a:pPr marL="0" indent="0" eaLnBrk="1" hangingPunct="1">
              <a:buFont typeface="Wingdings 2" charset="0"/>
              <a:buNone/>
            </a:pPr>
            <a:r>
              <a:rPr lang="en-AU" sz="2400" b="1">
                <a:latin typeface="Arial" charset="0"/>
                <a:ea typeface="MS PGothic" charset="0"/>
                <a:sym typeface="Wingdings" charset="0"/>
              </a:rPr>
              <a:t>In the French Part B:</a:t>
            </a:r>
          </a:p>
          <a:p>
            <a:pPr marL="0" indent="0" eaLnBrk="1" hangingPunct="1"/>
            <a:r>
              <a:rPr lang="en-AU" sz="2400" b="1">
                <a:latin typeface="Arial" charset="0"/>
                <a:ea typeface="MS PGothic" charset="0"/>
                <a:sym typeface="Wingdings" charset="0"/>
              </a:rPr>
              <a:t>Don’t copy question forms in your answer. Remove question words. Remove verb inversions</a:t>
            </a:r>
          </a:p>
          <a:p>
            <a:pPr marL="0" indent="0" eaLnBrk="1" hangingPunct="1">
              <a:buFont typeface="Wingdings 2" charset="0"/>
              <a:buNone/>
            </a:pPr>
            <a:r>
              <a:rPr lang="en-AU" sz="2400" b="1">
                <a:latin typeface="Arial" charset="0"/>
                <a:ea typeface="MS PGothic" charset="0"/>
                <a:sym typeface="Wingdings" charset="0"/>
              </a:rPr>
              <a:t>eg: Question form: </a:t>
            </a:r>
            <a:r>
              <a:rPr lang="fr-FR" sz="2400" b="1" i="1">
                <a:solidFill>
                  <a:srgbClr val="FF0000"/>
                </a:solidFill>
                <a:latin typeface="Trebuchet MS" charset="0"/>
                <a:ea typeface="MS PGothic" charset="0"/>
                <a:sym typeface="Wingdings" charset="0"/>
              </a:rPr>
              <a:t>P</a:t>
            </a:r>
            <a:r>
              <a:rPr lang="fr-FR" sz="2400" b="1" i="1">
                <a:solidFill>
                  <a:srgbClr val="FF0000"/>
                </a:solidFill>
                <a:latin typeface="Trebuchet MS" charset="0"/>
                <a:ea typeface="MS PGothic" charset="0"/>
              </a:rPr>
              <a:t>ourquoi</a:t>
            </a:r>
            <a:r>
              <a:rPr lang="fr-FR" sz="2400" b="1">
                <a:solidFill>
                  <a:srgbClr val="FF0000"/>
                </a:solidFill>
                <a:latin typeface="Trebuchet MS" charset="0"/>
                <a:ea typeface="MS PGothic" charset="0"/>
              </a:rPr>
              <a:t> </a:t>
            </a:r>
            <a:r>
              <a:rPr lang="fr-FR" sz="2400" b="1">
                <a:latin typeface="Trebuchet MS" charset="0"/>
                <a:ea typeface="MS PGothic" charset="0"/>
              </a:rPr>
              <a:t>Annaëlle </a:t>
            </a:r>
            <a:r>
              <a:rPr lang="fr-FR" sz="2400" b="1">
                <a:solidFill>
                  <a:srgbClr val="FF6600"/>
                </a:solidFill>
                <a:latin typeface="Trebuchet MS" charset="0"/>
                <a:ea typeface="MS PGothic" charset="0"/>
              </a:rPr>
              <a:t>l’</a:t>
            </a:r>
            <a:r>
              <a:rPr lang="fr-FR" altLang="ja-JP" sz="2400" b="1" i="1" u="sng">
                <a:solidFill>
                  <a:srgbClr val="FF6600"/>
                </a:solidFill>
                <a:latin typeface="Trebuchet MS" charset="0"/>
                <a:ea typeface="MS PGothic" charset="0"/>
              </a:rPr>
              <a:t>a-t-elle</a:t>
            </a:r>
            <a:r>
              <a:rPr lang="fr-FR" altLang="ja-JP" sz="2400" b="1">
                <a:solidFill>
                  <a:srgbClr val="FF6600"/>
                </a:solidFill>
                <a:latin typeface="Trebuchet MS" charset="0"/>
                <a:ea typeface="MS PGothic" charset="0"/>
              </a:rPr>
              <a:t> </a:t>
            </a:r>
            <a:r>
              <a:rPr lang="fr-FR" altLang="ja-JP" sz="2400" b="1">
                <a:latin typeface="Trebuchet MS" charset="0"/>
                <a:ea typeface="MS PGothic" charset="0"/>
              </a:rPr>
              <a:t>invité? Answer: Annaëlle </a:t>
            </a:r>
            <a:r>
              <a:rPr lang="fr-FR" altLang="ja-JP" sz="2400" b="1">
                <a:solidFill>
                  <a:srgbClr val="FF6600"/>
                </a:solidFill>
                <a:latin typeface="Trebuchet MS" charset="0"/>
                <a:ea typeface="MS PGothic" charset="0"/>
              </a:rPr>
              <a:t>l</a:t>
            </a:r>
            <a:r>
              <a:rPr lang="fr-FR" sz="2400" b="1">
                <a:solidFill>
                  <a:srgbClr val="FF6600"/>
                </a:solidFill>
                <a:latin typeface="Trebuchet MS" charset="0"/>
                <a:ea typeface="MS PGothic" charset="0"/>
              </a:rPr>
              <a:t>’</a:t>
            </a:r>
            <a:r>
              <a:rPr lang="fr-FR" altLang="ja-JP" sz="2400" b="1" i="1" u="sng">
                <a:solidFill>
                  <a:srgbClr val="FF6600"/>
                </a:solidFill>
                <a:latin typeface="Trebuchet MS" charset="0"/>
                <a:ea typeface="MS PGothic" charset="0"/>
              </a:rPr>
              <a:t>a invité</a:t>
            </a:r>
            <a:r>
              <a:rPr lang="fr-FR" altLang="ja-JP" sz="2400" b="1">
                <a:solidFill>
                  <a:srgbClr val="FF6600"/>
                </a:solidFill>
                <a:latin typeface="Trebuchet MS" charset="0"/>
                <a:ea typeface="MS PGothic" charset="0"/>
              </a:rPr>
              <a:t> </a:t>
            </a:r>
            <a:r>
              <a:rPr lang="fr-FR" altLang="ja-JP" sz="2400" b="1" i="1">
                <a:solidFill>
                  <a:srgbClr val="FF0000"/>
                </a:solidFill>
                <a:latin typeface="Trebuchet MS" charset="0"/>
                <a:ea typeface="MS PGothic" charset="0"/>
              </a:rPr>
              <a:t>pour/parce que</a:t>
            </a:r>
            <a:r>
              <a:rPr lang="fr-FR" altLang="ja-JP" sz="2400" b="1">
                <a:latin typeface="Trebuchet MS" charset="0"/>
                <a:ea typeface="MS PGothic" charset="0"/>
              </a:rPr>
              <a:t>…</a:t>
            </a:r>
          </a:p>
          <a:p>
            <a:pPr marL="0" indent="0" eaLnBrk="1" hangingPunct="1">
              <a:buFont typeface="Wingdings 2" charset="0"/>
              <a:buNone/>
            </a:pPr>
            <a:r>
              <a:rPr lang="fr-FR" sz="2400" b="1">
                <a:latin typeface="Trebuchet MS" charset="0"/>
                <a:ea typeface="MS PGothic" charset="0"/>
                <a:sym typeface="Wingdings" charset="0"/>
              </a:rPr>
              <a:t>eg: Question: Quels changements cela va-t-il créer? Answer: Cela va engendrer plus de X et de Y</a:t>
            </a:r>
            <a:endParaRPr lang="en-AU" sz="2400" b="1">
              <a:latin typeface="Arial" charset="0"/>
              <a:ea typeface="MS PGothic" charset="0"/>
              <a:sym typeface="Wingdings" charset="0"/>
            </a:endParaRPr>
          </a:p>
        </p:txBody>
      </p:sp>
    </p:spTree>
    <p:extLst>
      <p:ext uri="{BB962C8B-B14F-4D97-AF65-F5344CB8AC3E}">
        <p14:creationId xmlns:p14="http://schemas.microsoft.com/office/powerpoint/2010/main" val="3881131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pPr algn="ctr" eaLnBrk="1" hangingPunct="1"/>
            <a:r>
              <a:rPr lang="en-AU" sz="5100" b="1">
                <a:latin typeface="Arial" charset="0"/>
                <a:ea typeface="MS PGothic" charset="0"/>
              </a:rPr>
              <a:t>After the last text</a:t>
            </a:r>
            <a:endParaRPr lang="en-US" sz="5100" b="1">
              <a:latin typeface="Arial" charset="0"/>
              <a:ea typeface="MS PGothic" charset="0"/>
            </a:endParaRPr>
          </a:p>
        </p:txBody>
      </p:sp>
      <p:sp>
        <p:nvSpPr>
          <p:cNvPr id="157699" name="Rectangle 3"/>
          <p:cNvSpPr>
            <a:spLocks noGrp="1"/>
          </p:cNvSpPr>
          <p:nvPr>
            <p:ph idx="1"/>
          </p:nvPr>
        </p:nvSpPr>
        <p:spPr>
          <a:xfrm>
            <a:off x="323853" y="1509184"/>
            <a:ext cx="8569325" cy="5086349"/>
          </a:xfrm>
        </p:spPr>
        <p:txBody>
          <a:bodyPr/>
          <a:lstStyle/>
          <a:p>
            <a:pPr marL="0" indent="0" eaLnBrk="1" hangingPunct="1">
              <a:buFont typeface="Wingdings 2" charset="0"/>
              <a:buNone/>
            </a:pPr>
            <a:r>
              <a:rPr lang="en-AU" sz="2800" b="1">
                <a:latin typeface="Arial" charset="0"/>
                <a:ea typeface="MS PGothic" charset="0"/>
                <a:sym typeface="Wingdings" charset="0"/>
              </a:rPr>
              <a:t>In the French Part B:</a:t>
            </a:r>
          </a:p>
          <a:p>
            <a:pPr marL="0" indent="0" eaLnBrk="1" hangingPunct="1"/>
            <a:r>
              <a:rPr lang="en-AU" sz="2800" b="1">
                <a:latin typeface="Arial" charset="0"/>
                <a:ea typeface="MS PGothic" charset="0"/>
                <a:sym typeface="Wingdings" charset="0"/>
              </a:rPr>
              <a:t>You may not </a:t>
            </a:r>
            <a:r>
              <a:rPr lang="en-AU" sz="2800" b="1" i="1">
                <a:latin typeface="Arial" charset="0"/>
                <a:ea typeface="MS PGothic" charset="0"/>
                <a:sym typeface="Wingdings" charset="0"/>
              </a:rPr>
              <a:t>have</a:t>
            </a:r>
            <a:r>
              <a:rPr lang="en-AU" sz="2800" b="1">
                <a:latin typeface="Arial" charset="0"/>
                <a:ea typeface="MS PGothic" charset="0"/>
                <a:sym typeface="Wingdings" charset="0"/>
              </a:rPr>
              <a:t> to write in full sentences, but you want to show your best French</a:t>
            </a:r>
          </a:p>
          <a:p>
            <a:pPr marL="0" indent="0" eaLnBrk="1" hangingPunct="1"/>
            <a:r>
              <a:rPr lang="en-AU" sz="2800" b="1">
                <a:latin typeface="Arial" charset="0"/>
                <a:ea typeface="MS PGothic" charset="0"/>
                <a:sym typeface="Wingdings" charset="0"/>
              </a:rPr>
              <a:t>Check your genders/ agreement/ spelling/ tenses and use some nice linking words where possible </a:t>
            </a:r>
            <a:r>
              <a:rPr lang="en-AU" sz="2800" b="1" i="1">
                <a:latin typeface="Arial" charset="0"/>
                <a:ea typeface="MS PGothic" charset="0"/>
                <a:sym typeface="Wingdings" charset="0"/>
              </a:rPr>
              <a:t>eg: Néanmoins, pourtant, d’ailleurs</a:t>
            </a:r>
            <a:endParaRPr lang="en-AU" sz="2800" b="1">
              <a:latin typeface="Arial" charset="0"/>
              <a:ea typeface="MS PGothic" charset="0"/>
              <a:sym typeface="Wingdings" charset="0"/>
            </a:endParaRPr>
          </a:p>
          <a:p>
            <a:pPr marL="0" indent="0" eaLnBrk="1" hangingPunct="1"/>
            <a:r>
              <a:rPr lang="en-AU" sz="2800" b="1">
                <a:latin typeface="Arial" charset="0"/>
                <a:ea typeface="MS PGothic" charset="0"/>
              </a:rPr>
              <a:t>MOVE ON!</a:t>
            </a:r>
            <a:endParaRPr lang="en-US" sz="2800" b="1">
              <a:latin typeface="Arial" charset="0"/>
              <a:ea typeface="MS PGothic" charset="0"/>
            </a:endParaRPr>
          </a:p>
        </p:txBody>
      </p:sp>
    </p:spTree>
    <p:extLst>
      <p:ext uri="{BB962C8B-B14F-4D97-AF65-F5344CB8AC3E}">
        <p14:creationId xmlns:p14="http://schemas.microsoft.com/office/powerpoint/2010/main" val="2698720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a:xfrm>
            <a:off x="179391" y="626222"/>
            <a:ext cx="8785225" cy="4348763"/>
          </a:xfrm>
        </p:spPr>
        <p:txBody>
          <a:bodyPr/>
          <a:lstStyle/>
          <a:p>
            <a:pPr algn="ctr" eaLnBrk="1" hangingPunct="1"/>
            <a:r>
              <a:rPr lang="en-AU" sz="3600" b="1" dirty="0">
                <a:latin typeface="Arial" charset="0"/>
                <a:ea typeface="MS PGothic" charset="0"/>
              </a:rPr>
              <a:t>Listening practice </a:t>
            </a:r>
            <a:br>
              <a:rPr lang="en-AU" sz="3600" b="1" dirty="0">
                <a:latin typeface="Arial" charset="0"/>
                <a:ea typeface="MS PGothic" charset="0"/>
              </a:rPr>
            </a:br>
            <a:r>
              <a:rPr lang="en-AU" sz="3600" b="1" dirty="0">
                <a:latin typeface="Arial" charset="0"/>
                <a:ea typeface="MS PGothic" charset="0"/>
              </a:rPr>
              <a:t>Part A and Part B</a:t>
            </a:r>
            <a:r>
              <a:rPr lang="en-AU" sz="5100" b="1" dirty="0">
                <a:latin typeface="Arial" charset="0"/>
                <a:ea typeface="MS PGothic" charset="0"/>
              </a:rPr>
              <a:t/>
            </a:r>
            <a:br>
              <a:rPr lang="en-AU" sz="5100" b="1" dirty="0">
                <a:latin typeface="Arial" charset="0"/>
                <a:ea typeface="MS PGothic" charset="0"/>
              </a:rPr>
            </a:br>
            <a:r>
              <a:rPr lang="en-AU" sz="2400" b="1" dirty="0">
                <a:latin typeface="Arial" charset="0"/>
                <a:ea typeface="MS PGothic" charset="0"/>
              </a:rPr>
              <a:t>On the real exam there will be:</a:t>
            </a:r>
            <a:br>
              <a:rPr lang="en-AU" sz="2400" b="1" dirty="0">
                <a:latin typeface="Arial" charset="0"/>
                <a:ea typeface="MS PGothic" charset="0"/>
              </a:rPr>
            </a:br>
            <a:r>
              <a:rPr lang="en-AU" sz="2400" b="1" dirty="0">
                <a:latin typeface="Arial" charset="0"/>
                <a:ea typeface="MS PGothic" charset="0"/>
              </a:rPr>
              <a:t> -15 marks for Part A (noted clearly for each question) and </a:t>
            </a:r>
            <a:br>
              <a:rPr lang="en-AU" sz="2400" b="1" dirty="0">
                <a:latin typeface="Arial" charset="0"/>
                <a:ea typeface="MS PGothic" charset="0"/>
              </a:rPr>
            </a:br>
            <a:r>
              <a:rPr lang="en-AU" sz="2400" b="1" dirty="0">
                <a:latin typeface="Arial" charset="0"/>
                <a:ea typeface="MS PGothic" charset="0"/>
              </a:rPr>
              <a:t/>
            </a:r>
            <a:br>
              <a:rPr lang="en-AU" sz="2400" b="1" dirty="0">
                <a:latin typeface="Arial" charset="0"/>
                <a:ea typeface="MS PGothic" charset="0"/>
              </a:rPr>
            </a:br>
            <a:r>
              <a:rPr lang="en-AU" sz="2400" b="1" dirty="0">
                <a:latin typeface="Arial" charset="0"/>
                <a:ea typeface="MS PGothic" charset="0"/>
              </a:rPr>
              <a:t>-15 marks for Part B </a:t>
            </a:r>
            <a:br>
              <a:rPr lang="en-AU" sz="2400" b="1" dirty="0">
                <a:latin typeface="Arial" charset="0"/>
                <a:ea typeface="MS PGothic" charset="0"/>
              </a:rPr>
            </a:br>
            <a:r>
              <a:rPr lang="en-AU" sz="2400" b="1" dirty="0">
                <a:latin typeface="Arial" charset="0"/>
                <a:ea typeface="MS PGothic" charset="0"/>
              </a:rPr>
              <a:t>(On the VCAA exam in Part B look for 10 ideas/points + good French to get the final 5 marks. Today you will find that there are more than 10 possible points across Part B. As per a VCAA exam, use the space provided as a guide)</a:t>
            </a:r>
            <a:endParaRPr lang="en-US" sz="2400" b="1" dirty="0">
              <a:latin typeface="Arial" charset="0"/>
              <a:ea typeface="MS PGothic" charset="0"/>
            </a:endParaRPr>
          </a:p>
        </p:txBody>
      </p:sp>
    </p:spTree>
    <p:extLst>
      <p:ext uri="{BB962C8B-B14F-4D97-AF65-F5344CB8AC3E}">
        <p14:creationId xmlns:p14="http://schemas.microsoft.com/office/powerpoint/2010/main" val="38823101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pPr algn="ctr" eaLnBrk="1" hangingPunct="1"/>
            <a:r>
              <a:rPr lang="en-AU" sz="5100" b="1">
                <a:latin typeface="Arial" charset="0"/>
                <a:ea typeface="MS PGothic" charset="0"/>
              </a:rPr>
              <a:t>Listening practice</a:t>
            </a:r>
            <a:endParaRPr lang="en-US" sz="5100" b="1">
              <a:latin typeface="Arial" charset="0"/>
              <a:ea typeface="MS PGothic" charset="0"/>
            </a:endParaRPr>
          </a:p>
        </p:txBody>
      </p:sp>
      <p:sp>
        <p:nvSpPr>
          <p:cNvPr id="199683" name="Rectangle 3"/>
          <p:cNvSpPr>
            <a:spLocks noGrp="1"/>
          </p:cNvSpPr>
          <p:nvPr>
            <p:ph idx="1"/>
          </p:nvPr>
        </p:nvSpPr>
        <p:spPr>
          <a:xfrm>
            <a:off x="323853" y="1509186"/>
            <a:ext cx="8507413" cy="5304367"/>
          </a:xfrm>
        </p:spPr>
        <p:txBody>
          <a:bodyPr/>
          <a:lstStyle/>
          <a:p>
            <a:pPr eaLnBrk="1" hangingPunct="1"/>
            <a:r>
              <a:rPr lang="en-AU" sz="2800" b="1">
                <a:latin typeface="Arial" charset="0"/>
                <a:ea typeface="MS PGothic" charset="0"/>
              </a:rPr>
              <a:t>Part A à la page 7, Part B à la page 8</a:t>
            </a:r>
          </a:p>
          <a:p>
            <a:pPr eaLnBrk="1" hangingPunct="1"/>
            <a:r>
              <a:rPr lang="en-AU" sz="2800" b="1">
                <a:latin typeface="Arial" charset="0"/>
                <a:ea typeface="MS PGothic" charset="0"/>
              </a:rPr>
              <a:t>We will only practise </a:t>
            </a:r>
            <a:r>
              <a:rPr lang="en-AU" sz="2800" b="1" i="1">
                <a:latin typeface="Arial" charset="0"/>
                <a:ea typeface="MS PGothic" charset="0"/>
              </a:rPr>
              <a:t>one</a:t>
            </a:r>
            <a:r>
              <a:rPr lang="en-AU" sz="2800" b="1">
                <a:latin typeface="Arial" charset="0"/>
                <a:ea typeface="MS PGothic" charset="0"/>
              </a:rPr>
              <a:t> text each in Part A and Part B (VCAA length &amp; no. different)</a:t>
            </a:r>
          </a:p>
          <a:p>
            <a:pPr eaLnBrk="1" hangingPunct="1"/>
            <a:r>
              <a:rPr lang="en-AU" sz="2800" b="1">
                <a:latin typeface="Arial" charset="0"/>
                <a:ea typeface="MS PGothic" charset="0"/>
              </a:rPr>
              <a:t>As in the real exam, you’ll hear both texts twice &amp; pauses between each playing &amp; text</a:t>
            </a:r>
          </a:p>
          <a:p>
            <a:pPr eaLnBrk="1" hangingPunct="1"/>
            <a:r>
              <a:rPr lang="en-AU" sz="2800" b="1">
                <a:latin typeface="Arial" charset="0"/>
                <a:ea typeface="MS PGothic" charset="0"/>
              </a:rPr>
              <a:t>Take 2 minutes to read questions for Part A &amp; B</a:t>
            </a:r>
            <a:endParaRPr lang="en-US" b="1">
              <a:latin typeface="Arial" charset="0"/>
              <a:ea typeface="MS PGothic" charset="0"/>
            </a:endParaRPr>
          </a:p>
        </p:txBody>
      </p:sp>
    </p:spTree>
    <p:extLst>
      <p:ext uri="{BB962C8B-B14F-4D97-AF65-F5344CB8AC3E}">
        <p14:creationId xmlns:p14="http://schemas.microsoft.com/office/powerpoint/2010/main" val="184761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p:cNvSpPr>
          <p:nvPr>
            <p:ph type="title"/>
          </p:nvPr>
        </p:nvSpPr>
        <p:spPr>
          <a:xfrm>
            <a:off x="457200" y="452967"/>
            <a:ext cx="8229600" cy="965200"/>
          </a:xfrm>
        </p:spPr>
        <p:txBody>
          <a:bodyPr>
            <a:normAutofit fontScale="90000"/>
          </a:bodyPr>
          <a:lstStyle/>
          <a:p>
            <a:pPr algn="ctr" eaLnBrk="1" hangingPunct="1"/>
            <a:r>
              <a:rPr lang="en-US" sz="4800" b="1" dirty="0">
                <a:latin typeface="Arial" charset="0"/>
                <a:ea typeface="MS PGothic" charset="0"/>
              </a:rPr>
              <a:t/>
            </a:r>
            <a:br>
              <a:rPr lang="en-US" sz="4800" b="1" dirty="0">
                <a:latin typeface="Arial" charset="0"/>
                <a:ea typeface="MS PGothic" charset="0"/>
              </a:rPr>
            </a:br>
            <a:r>
              <a:rPr lang="en-US" sz="5100" b="1" dirty="0">
                <a:latin typeface="Arial" charset="0"/>
                <a:ea typeface="MS PGothic" charset="0"/>
              </a:rPr>
              <a:t>Instructions for Listening</a:t>
            </a:r>
            <a:endParaRPr lang="en-US" sz="5100" dirty="0">
              <a:latin typeface="Arial" charset="0"/>
              <a:ea typeface="MS PGothic" charset="0"/>
            </a:endParaRPr>
          </a:p>
        </p:txBody>
      </p:sp>
      <p:sp>
        <p:nvSpPr>
          <p:cNvPr id="24579" name="Rectangle 3"/>
          <p:cNvSpPr>
            <a:spLocks noGrp="1"/>
          </p:cNvSpPr>
          <p:nvPr>
            <p:ph idx="1"/>
          </p:nvPr>
        </p:nvSpPr>
        <p:spPr>
          <a:xfrm>
            <a:off x="457200" y="1756900"/>
            <a:ext cx="8435978" cy="4637552"/>
          </a:xfrm>
        </p:spPr>
        <p:txBody>
          <a:bodyPr/>
          <a:lstStyle/>
          <a:p>
            <a:pPr marL="0" indent="0" eaLnBrk="1" hangingPunct="1">
              <a:lnSpc>
                <a:spcPct val="90000"/>
              </a:lnSpc>
              <a:buFontTx/>
              <a:buNone/>
            </a:pPr>
            <a:r>
              <a:rPr lang="en-AU" sz="2400" b="1" dirty="0">
                <a:latin typeface="Arial" charset="0"/>
                <a:ea typeface="MS PGothic" charset="0"/>
              </a:rPr>
              <a:t>Shortened version</a:t>
            </a:r>
          </a:p>
          <a:p>
            <a:pPr marL="0" indent="0" eaLnBrk="1" hangingPunct="1">
              <a:lnSpc>
                <a:spcPct val="90000"/>
              </a:lnSpc>
              <a:buFontTx/>
              <a:buNone/>
            </a:pPr>
            <a:r>
              <a:rPr lang="en-AU" sz="2400" b="1" dirty="0">
                <a:latin typeface="Arial" charset="0"/>
                <a:ea typeface="MS PGothic" charset="0"/>
              </a:rPr>
              <a:t>Part A 1 Text, Part B 1 text</a:t>
            </a:r>
            <a:endParaRPr lang="en-GB" sz="2400" b="1" dirty="0">
              <a:latin typeface="Arial" charset="0"/>
              <a:ea typeface="MS PGothic" charset="0"/>
            </a:endParaRPr>
          </a:p>
          <a:p>
            <a:pPr marL="0" indent="0" eaLnBrk="1" hangingPunct="1">
              <a:lnSpc>
                <a:spcPct val="90000"/>
              </a:lnSpc>
            </a:pPr>
            <a:r>
              <a:rPr lang="en-AU" sz="2400" b="1" dirty="0">
                <a:latin typeface="Arial" charset="0"/>
                <a:ea typeface="MS PGothic" charset="0"/>
              </a:rPr>
              <a:t>You will hear 2 texts. Each text will be played twice. There will be a short pause between the first and the second playing of each text. You may make notes at any time.</a:t>
            </a:r>
            <a:r>
              <a:rPr lang="en-US" sz="2400" b="1" dirty="0">
                <a:latin typeface="Arial" charset="0"/>
                <a:ea typeface="MS PGothic" charset="0"/>
              </a:rPr>
              <a:t> </a:t>
            </a:r>
          </a:p>
          <a:p>
            <a:pPr marL="0" indent="0" eaLnBrk="1" hangingPunct="1">
              <a:lnSpc>
                <a:spcPct val="90000"/>
              </a:lnSpc>
            </a:pPr>
            <a:r>
              <a:rPr lang="en-US" sz="2000" b="1" dirty="0">
                <a:latin typeface="Arial" charset="0"/>
                <a:ea typeface="MS PGothic" charset="0"/>
              </a:rPr>
              <a:t>Note: The pauses on a VCAA exam may be different. Don’t get a fright when the next text starts! You will always have about 5 minutes after the recordings to complete your answers in the 30 minutes allocated to listening.</a:t>
            </a:r>
          </a:p>
          <a:p>
            <a:pPr marL="0" indent="0" eaLnBrk="1" hangingPunct="1">
              <a:lnSpc>
                <a:spcPct val="90000"/>
              </a:lnSpc>
            </a:pPr>
            <a:endParaRPr lang="en-US" sz="2400" b="1" dirty="0">
              <a:latin typeface="Arial" charset="0"/>
              <a:ea typeface="MS PGothic" charset="0"/>
            </a:endParaRPr>
          </a:p>
          <a:p>
            <a:pPr marL="0" indent="0" eaLnBrk="1" hangingPunct="1">
              <a:lnSpc>
                <a:spcPct val="90000"/>
              </a:lnSpc>
            </a:pPr>
            <a:endParaRPr lang="en-US" sz="2800" b="1" dirty="0">
              <a:latin typeface="Arial" charset="0"/>
              <a:ea typeface="MS PGothic" charset="0"/>
            </a:endParaRPr>
          </a:p>
        </p:txBody>
      </p:sp>
    </p:spTree>
    <p:extLst>
      <p:ext uri="{BB962C8B-B14F-4D97-AF65-F5344CB8AC3E}">
        <p14:creationId xmlns:p14="http://schemas.microsoft.com/office/powerpoint/2010/main" val="189414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79391" y="260351"/>
            <a:ext cx="8713787" cy="1043516"/>
          </a:xfrm>
        </p:spPr>
        <p:txBody>
          <a:bodyPr/>
          <a:lstStyle/>
          <a:p>
            <a:r>
              <a:rPr lang="en-US" b="1" dirty="0" smtClean="0">
                <a:latin typeface="Trebuchet MS" charset="0"/>
                <a:ea typeface="MS PGothic" charset="0"/>
              </a:rPr>
              <a:t>  Corrections </a:t>
            </a:r>
            <a:r>
              <a:rPr lang="en-US" b="1" dirty="0">
                <a:latin typeface="Trebuchet MS" charset="0"/>
                <a:ea typeface="MS PGothic" charset="0"/>
              </a:rPr>
              <a:t>for Section 1: Part A</a:t>
            </a:r>
          </a:p>
        </p:txBody>
      </p:sp>
      <p:sp>
        <p:nvSpPr>
          <p:cNvPr id="88066" name="Content Placeholder 2"/>
          <p:cNvSpPr>
            <a:spLocks noGrp="1"/>
          </p:cNvSpPr>
          <p:nvPr>
            <p:ph idx="1"/>
          </p:nvPr>
        </p:nvSpPr>
        <p:spPr>
          <a:xfrm>
            <a:off x="468204" y="1600063"/>
            <a:ext cx="8640762" cy="5652800"/>
          </a:xfrm>
        </p:spPr>
        <p:txBody>
          <a:bodyPr/>
          <a:lstStyle/>
          <a:p>
            <a:pPr marL="514350" indent="-514350">
              <a:spcBef>
                <a:spcPts val="800"/>
              </a:spcBef>
              <a:buFont typeface="Wingdings 2" charset="0"/>
              <a:buAutoNum type="alphaLcPeriod"/>
            </a:pPr>
            <a:r>
              <a:rPr lang="fr-FR" sz="2800" b="1" dirty="0" err="1">
                <a:latin typeface="Trebuchet MS" charset="0"/>
                <a:ea typeface="MS PGothic" charset="0"/>
              </a:rPr>
              <a:t>Kindness</a:t>
            </a:r>
            <a:endParaRPr lang="fr-FR" sz="2800" b="1" dirty="0">
              <a:latin typeface="Trebuchet MS" charset="0"/>
              <a:ea typeface="MS PGothic" charset="0"/>
            </a:endParaRPr>
          </a:p>
          <a:p>
            <a:pPr marL="514350" indent="-514350">
              <a:spcBef>
                <a:spcPts val="800"/>
              </a:spcBef>
              <a:buFont typeface="Wingdings 2" charset="0"/>
              <a:buNone/>
            </a:pPr>
            <a:r>
              <a:rPr lang="fr-FR" sz="2800" b="1" i="1" dirty="0" smtClean="0">
                <a:solidFill>
                  <a:srgbClr val="FFFF00"/>
                </a:solidFill>
                <a:latin typeface="Trebuchet MS" charset="0"/>
                <a:ea typeface="MS PGothic" charset="0"/>
              </a:rPr>
              <a:t>    La gentillesse</a:t>
            </a:r>
            <a:r>
              <a:rPr lang="fr-FR" sz="2800" b="1" i="1" dirty="0" smtClean="0">
                <a:latin typeface="Trebuchet MS" charset="0"/>
                <a:ea typeface="MS PGothic" charset="0"/>
              </a:rPr>
              <a:t> </a:t>
            </a:r>
            <a:r>
              <a:rPr lang="fr-FR" sz="2800" b="1" i="1" dirty="0">
                <a:latin typeface="Trebuchet MS" charset="0"/>
                <a:ea typeface="MS PGothic" charset="0"/>
              </a:rPr>
              <a:t>est associée au fait d’être…</a:t>
            </a:r>
          </a:p>
          <a:p>
            <a:pPr marL="514350" indent="-514350">
              <a:spcBef>
                <a:spcPts val="800"/>
              </a:spcBef>
              <a:buFont typeface="Wingdings 2" charset="0"/>
              <a:buAutoNum type="alphaLcPeriod"/>
            </a:pPr>
            <a:endParaRPr lang="fr-FR" sz="2800" b="1" dirty="0">
              <a:latin typeface="Trebuchet MS" charset="0"/>
              <a:ea typeface="MS PGothic" charset="0"/>
            </a:endParaRPr>
          </a:p>
          <a:p>
            <a:pPr marL="514350" indent="-514350">
              <a:spcBef>
                <a:spcPts val="800"/>
              </a:spcBef>
              <a:buFont typeface="Wingdings 2" charset="0"/>
              <a:buNone/>
            </a:pPr>
            <a:r>
              <a:rPr lang="fr-FR" sz="2800" b="1" dirty="0">
                <a:latin typeface="Trebuchet MS" charset="0"/>
                <a:ea typeface="MS PGothic" charset="0"/>
              </a:rPr>
              <a:t>b. </a:t>
            </a:r>
            <a:r>
              <a:rPr lang="en-AU" sz="2800" b="1" dirty="0">
                <a:latin typeface="Trebuchet MS" charset="0"/>
                <a:ea typeface="MS PGothic" charset="0"/>
              </a:rPr>
              <a:t>41% of French people surveyed associate ‘kindness’ with ‘weakness’ </a:t>
            </a:r>
          </a:p>
          <a:p>
            <a:pPr marL="514350" indent="-514350">
              <a:spcBef>
                <a:spcPts val="800"/>
              </a:spcBef>
              <a:buFont typeface="Wingdings 2" charset="0"/>
              <a:buNone/>
            </a:pPr>
            <a:r>
              <a:rPr lang="en-AU" sz="2800" b="1" i="1" dirty="0" smtClean="0">
                <a:solidFill>
                  <a:schemeClr val="accent2"/>
                </a:solidFill>
                <a:latin typeface="Trebuchet MS" charset="0"/>
                <a:ea typeface="MS PGothic" charset="0"/>
              </a:rPr>
              <a:t>     Pour</a:t>
            </a:r>
            <a:r>
              <a:rPr lang="en-AU" sz="2800" b="1" i="1" dirty="0" smtClean="0">
                <a:latin typeface="Trebuchet MS" charset="0"/>
                <a:ea typeface="MS PGothic" charset="0"/>
              </a:rPr>
              <a:t> </a:t>
            </a:r>
            <a:r>
              <a:rPr lang="en-AU" sz="2800" b="1" i="1" dirty="0">
                <a:solidFill>
                  <a:srgbClr val="FFFF00"/>
                </a:solidFill>
                <a:latin typeface="Trebuchet MS" charset="0"/>
                <a:ea typeface="MS PGothic" charset="0"/>
              </a:rPr>
              <a:t>41% des </a:t>
            </a:r>
            <a:r>
              <a:rPr lang="en-AU" sz="2800" b="1" i="1" dirty="0" err="1">
                <a:solidFill>
                  <a:srgbClr val="FFFF00"/>
                </a:solidFill>
                <a:latin typeface="Trebuchet MS" charset="0"/>
                <a:ea typeface="MS PGothic" charset="0"/>
              </a:rPr>
              <a:t>personnes</a:t>
            </a:r>
            <a:r>
              <a:rPr lang="en-AU" sz="2800" b="1" i="1" dirty="0">
                <a:solidFill>
                  <a:srgbClr val="FFFF00"/>
                </a:solidFill>
                <a:latin typeface="Trebuchet MS" charset="0"/>
                <a:ea typeface="MS PGothic" charset="0"/>
              </a:rPr>
              <a:t> </a:t>
            </a:r>
            <a:r>
              <a:rPr lang="en-AU" sz="2800" b="1" i="1" dirty="0" err="1">
                <a:solidFill>
                  <a:srgbClr val="FFFF00"/>
                </a:solidFill>
                <a:latin typeface="Trebuchet MS" charset="0"/>
                <a:ea typeface="MS PGothic" charset="0"/>
              </a:rPr>
              <a:t>interrogées</a:t>
            </a:r>
            <a:r>
              <a:rPr lang="en-AU" sz="2800" b="1" i="1" dirty="0">
                <a:solidFill>
                  <a:srgbClr val="FFFF00"/>
                </a:solidFill>
                <a:latin typeface="Trebuchet MS" charset="0"/>
                <a:ea typeface="MS PGothic" charset="0"/>
              </a:rPr>
              <a:t> </a:t>
            </a:r>
            <a:r>
              <a:rPr lang="en-AU" sz="2800" b="1" i="1" dirty="0" err="1">
                <a:latin typeface="Trebuchet MS" charset="0"/>
                <a:ea typeface="MS PGothic" charset="0"/>
              </a:rPr>
              <a:t>lors</a:t>
            </a:r>
            <a:r>
              <a:rPr lang="en-AU" sz="2800" b="1" i="1" dirty="0">
                <a:latin typeface="Trebuchet MS" charset="0"/>
                <a:ea typeface="MS PGothic" charset="0"/>
              </a:rPr>
              <a:t> </a:t>
            </a:r>
            <a:r>
              <a:rPr lang="en-AU" sz="2800" b="1" i="1" dirty="0" err="1">
                <a:latin typeface="Trebuchet MS" charset="0"/>
                <a:ea typeface="MS PGothic" charset="0"/>
              </a:rPr>
              <a:t>d’une</a:t>
            </a:r>
            <a:r>
              <a:rPr lang="en-AU" sz="2800" b="1" i="1" dirty="0">
                <a:latin typeface="Trebuchet MS" charset="0"/>
                <a:ea typeface="MS PGothic" charset="0"/>
              </a:rPr>
              <a:t> </a:t>
            </a:r>
            <a:r>
              <a:rPr lang="en-AU" sz="2800" b="1" i="1" dirty="0" err="1">
                <a:latin typeface="Trebuchet MS" charset="0"/>
                <a:ea typeface="MS PGothic" charset="0"/>
              </a:rPr>
              <a:t>enquête</a:t>
            </a:r>
            <a:r>
              <a:rPr lang="en-AU" sz="2800" b="1" i="1" dirty="0">
                <a:latin typeface="Trebuchet MS" charset="0"/>
                <a:ea typeface="MS PGothic" charset="0"/>
              </a:rPr>
              <a:t> </a:t>
            </a:r>
            <a:r>
              <a:rPr lang="en-AU" sz="2800" b="1" i="1" dirty="0" err="1">
                <a:latin typeface="Trebuchet MS" charset="0"/>
                <a:ea typeface="MS PGothic" charset="0"/>
              </a:rPr>
              <a:t>sur</a:t>
            </a:r>
            <a:r>
              <a:rPr lang="en-AU" sz="2800" b="1" i="1" dirty="0">
                <a:latin typeface="Trebuchet MS" charset="0"/>
                <a:ea typeface="MS PGothic" charset="0"/>
              </a:rPr>
              <a:t> la </a:t>
            </a:r>
            <a:r>
              <a:rPr lang="en-AU" sz="2800" b="1" i="1" dirty="0" err="1">
                <a:latin typeface="Trebuchet MS" charset="0"/>
                <a:ea typeface="MS PGothic" charset="0"/>
              </a:rPr>
              <a:t>gentilesse</a:t>
            </a:r>
            <a:r>
              <a:rPr lang="en-AU" sz="2800" b="1" i="1" dirty="0">
                <a:latin typeface="Trebuchet MS" charset="0"/>
                <a:ea typeface="MS PGothic" charset="0"/>
              </a:rPr>
              <a:t>, </a:t>
            </a:r>
            <a:r>
              <a:rPr lang="en-AU" sz="2800" b="1" i="1" dirty="0" err="1">
                <a:solidFill>
                  <a:srgbClr val="FFFF00"/>
                </a:solidFill>
                <a:latin typeface="Trebuchet MS" charset="0"/>
                <a:ea typeface="MS PGothic" charset="0"/>
              </a:rPr>
              <a:t>celle</a:t>
            </a:r>
            <a:r>
              <a:rPr lang="en-AU" sz="2800" b="1" i="1" dirty="0">
                <a:solidFill>
                  <a:srgbClr val="FFFF00"/>
                </a:solidFill>
                <a:latin typeface="Trebuchet MS" charset="0"/>
                <a:ea typeface="MS PGothic" charset="0"/>
              </a:rPr>
              <a:t>-ci </a:t>
            </a:r>
            <a:r>
              <a:rPr lang="en-AU" sz="2800" b="1" i="1" dirty="0" err="1">
                <a:solidFill>
                  <a:srgbClr val="FFFF00"/>
                </a:solidFill>
                <a:latin typeface="Trebuchet MS" charset="0"/>
                <a:ea typeface="MS PGothic" charset="0"/>
              </a:rPr>
              <a:t>est</a:t>
            </a:r>
            <a:r>
              <a:rPr lang="en-AU" sz="2800" b="1" i="1" dirty="0">
                <a:solidFill>
                  <a:srgbClr val="FFFF00"/>
                </a:solidFill>
                <a:latin typeface="Trebuchet MS" charset="0"/>
                <a:ea typeface="MS PGothic" charset="0"/>
              </a:rPr>
              <a:t> </a:t>
            </a:r>
            <a:r>
              <a:rPr lang="en-AU" sz="2800" b="1" i="1" dirty="0" err="1">
                <a:solidFill>
                  <a:srgbClr val="FFFF00"/>
                </a:solidFill>
                <a:latin typeface="Trebuchet MS" charset="0"/>
                <a:ea typeface="MS PGothic" charset="0"/>
              </a:rPr>
              <a:t>une</a:t>
            </a:r>
            <a:r>
              <a:rPr lang="en-AU" sz="2800" b="1" i="1" dirty="0">
                <a:solidFill>
                  <a:srgbClr val="FFFF00"/>
                </a:solidFill>
                <a:latin typeface="Trebuchet MS" charset="0"/>
                <a:ea typeface="MS PGothic" charset="0"/>
              </a:rPr>
              <a:t> </a:t>
            </a:r>
            <a:r>
              <a:rPr lang="en-AU" sz="2800" b="1" i="1" dirty="0" err="1">
                <a:solidFill>
                  <a:srgbClr val="FFFF00"/>
                </a:solidFill>
                <a:latin typeface="Trebuchet MS" charset="0"/>
                <a:ea typeface="MS PGothic" charset="0"/>
              </a:rPr>
              <a:t>faiblesse</a:t>
            </a:r>
            <a:endParaRPr lang="en-AU" sz="2800" b="1" i="1" dirty="0">
              <a:solidFill>
                <a:srgbClr val="FFFF00"/>
              </a:solidFill>
              <a:latin typeface="Trebuchet MS" charset="0"/>
              <a:ea typeface="MS PGothic" charset="0"/>
            </a:endParaRPr>
          </a:p>
        </p:txBody>
      </p:sp>
    </p:spTree>
    <p:extLst>
      <p:ext uri="{BB962C8B-B14F-4D97-AF65-F5344CB8AC3E}">
        <p14:creationId xmlns:p14="http://schemas.microsoft.com/office/powerpoint/2010/main" val="12827368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179391" y="626222"/>
            <a:ext cx="8785225" cy="6066679"/>
          </a:xfrm>
        </p:spPr>
        <p:txBody>
          <a:bodyPr/>
          <a:lstStyle/>
          <a:p>
            <a:pPr marL="0" indent="0">
              <a:spcBef>
                <a:spcPts val="800"/>
              </a:spcBef>
              <a:buFont typeface="Wingdings 2" charset="0"/>
              <a:buNone/>
            </a:pPr>
            <a:r>
              <a:rPr lang="en-AU" sz="2800" b="1" dirty="0">
                <a:latin typeface="Trebuchet MS" charset="0"/>
                <a:ea typeface="MS PGothic" charset="0"/>
              </a:rPr>
              <a:t>c. Meditation</a:t>
            </a:r>
          </a:p>
          <a:p>
            <a:pPr marL="0" indent="0">
              <a:spcBef>
                <a:spcPts val="800"/>
              </a:spcBef>
              <a:buFont typeface="Wingdings 2" charset="0"/>
              <a:buNone/>
            </a:pPr>
            <a:r>
              <a:rPr lang="en-AU" sz="2800" b="1" i="1" dirty="0">
                <a:latin typeface="Trebuchet MS" charset="0"/>
                <a:ea typeface="MS PGothic" charset="0"/>
              </a:rPr>
              <a:t>…</a:t>
            </a:r>
            <a:r>
              <a:rPr lang="en-AU" sz="2800" b="1" i="1" dirty="0" err="1">
                <a:latin typeface="Trebuchet MS" charset="0"/>
                <a:ea typeface="MS PGothic" charset="0"/>
              </a:rPr>
              <a:t>c’est</a:t>
            </a:r>
            <a:r>
              <a:rPr lang="en-AU" sz="2800" b="1" i="1" dirty="0">
                <a:latin typeface="Trebuchet MS" charset="0"/>
                <a:ea typeface="MS PGothic" charset="0"/>
              </a:rPr>
              <a:t> </a:t>
            </a:r>
            <a:r>
              <a:rPr lang="en-AU" sz="2800" b="1" i="1" dirty="0" err="1">
                <a:latin typeface="Trebuchet MS" charset="0"/>
                <a:ea typeface="MS PGothic" charset="0"/>
              </a:rPr>
              <a:t>une</a:t>
            </a:r>
            <a:r>
              <a:rPr lang="en-AU" sz="2800" b="1" i="1" dirty="0">
                <a:latin typeface="Trebuchet MS" charset="0"/>
                <a:ea typeface="MS PGothic" charset="0"/>
              </a:rPr>
              <a:t> </a:t>
            </a:r>
            <a:r>
              <a:rPr lang="en-AU" sz="2800" b="1" i="1" dirty="0" err="1">
                <a:latin typeface="Trebuchet MS" charset="0"/>
                <a:ea typeface="MS PGothic" charset="0"/>
              </a:rPr>
              <a:t>qualité</a:t>
            </a:r>
            <a:r>
              <a:rPr lang="en-AU" sz="2800" b="1" i="1" dirty="0">
                <a:latin typeface="Trebuchet MS" charset="0"/>
                <a:ea typeface="MS PGothic" charset="0"/>
              </a:rPr>
              <a:t> </a:t>
            </a:r>
            <a:r>
              <a:rPr lang="en-AU" sz="2800" b="1" i="1" dirty="0" err="1">
                <a:latin typeface="Trebuchet MS" charset="0"/>
                <a:ea typeface="MS PGothic" charset="0"/>
              </a:rPr>
              <a:t>qu’il</a:t>
            </a:r>
            <a:r>
              <a:rPr lang="en-AU" sz="2800" b="1" i="1" dirty="0">
                <a:latin typeface="Trebuchet MS" charset="0"/>
                <a:ea typeface="MS PGothic" charset="0"/>
              </a:rPr>
              <a:t> </a:t>
            </a:r>
            <a:r>
              <a:rPr lang="en-AU" sz="2800" b="1" i="1" dirty="0" err="1">
                <a:latin typeface="Trebuchet MS" charset="0"/>
                <a:ea typeface="MS PGothic" charset="0"/>
              </a:rPr>
              <a:t>faut</a:t>
            </a:r>
            <a:r>
              <a:rPr lang="en-AU" sz="2800" b="1" i="1" dirty="0">
                <a:latin typeface="Trebuchet MS" charset="0"/>
                <a:ea typeface="MS PGothic" charset="0"/>
              </a:rPr>
              <a:t> </a:t>
            </a:r>
            <a:r>
              <a:rPr lang="en-AU" sz="2800" b="1" i="1" dirty="0" err="1">
                <a:latin typeface="Trebuchet MS" charset="0"/>
                <a:ea typeface="MS PGothic" charset="0"/>
              </a:rPr>
              <a:t>cultiver</a:t>
            </a:r>
            <a:r>
              <a:rPr lang="en-AU" sz="2800" b="1" i="1" dirty="0">
                <a:latin typeface="Trebuchet MS" charset="0"/>
                <a:ea typeface="MS PGothic" charset="0"/>
              </a:rPr>
              <a:t>, </a:t>
            </a:r>
            <a:r>
              <a:rPr lang="en-AU" sz="2800" b="1" i="1" dirty="0" err="1">
                <a:latin typeface="Trebuchet MS" charset="0"/>
                <a:ea typeface="MS PGothic" charset="0"/>
              </a:rPr>
              <a:t>développer</a:t>
            </a:r>
            <a:r>
              <a:rPr lang="en-AU" sz="2800" b="1" i="1" dirty="0">
                <a:latin typeface="Trebuchet MS" charset="0"/>
                <a:ea typeface="MS PGothic" charset="0"/>
              </a:rPr>
              <a:t>. </a:t>
            </a:r>
            <a:r>
              <a:rPr lang="en-AU" sz="2800" b="1" i="1" dirty="0">
                <a:solidFill>
                  <a:srgbClr val="FFFF00"/>
                </a:solidFill>
                <a:latin typeface="Trebuchet MS" charset="0"/>
                <a:ea typeface="MS PGothic" charset="0"/>
              </a:rPr>
              <a:t>La </a:t>
            </a:r>
            <a:r>
              <a:rPr lang="en-AU" sz="2800" b="1" i="1" dirty="0" err="1">
                <a:solidFill>
                  <a:srgbClr val="FFFF00"/>
                </a:solidFill>
                <a:latin typeface="Trebuchet MS" charset="0"/>
                <a:ea typeface="MS PGothic" charset="0"/>
              </a:rPr>
              <a:t>méditation</a:t>
            </a:r>
            <a:r>
              <a:rPr lang="en-AU" sz="2800" b="1" i="1" dirty="0">
                <a:latin typeface="Trebuchet MS" charset="0"/>
                <a:ea typeface="MS PGothic" charset="0"/>
              </a:rPr>
              <a:t>, </a:t>
            </a:r>
            <a:r>
              <a:rPr lang="en-AU" sz="2800" b="1" i="1" dirty="0" err="1">
                <a:latin typeface="Trebuchet MS" charset="0"/>
                <a:ea typeface="MS PGothic" charset="0"/>
              </a:rPr>
              <a:t>bien</a:t>
            </a:r>
            <a:r>
              <a:rPr lang="en-AU" sz="2800" b="1" i="1" dirty="0">
                <a:latin typeface="Trebuchet MS" charset="0"/>
                <a:ea typeface="MS PGothic" charset="0"/>
              </a:rPr>
              <a:t> </a:t>
            </a:r>
            <a:r>
              <a:rPr lang="en-AU" sz="2800" b="1" i="1" dirty="0" err="1">
                <a:latin typeface="Trebuchet MS" charset="0"/>
                <a:ea typeface="MS PGothic" charset="0"/>
              </a:rPr>
              <a:t>sûr</a:t>
            </a:r>
            <a:r>
              <a:rPr lang="en-AU" sz="2800" b="1" i="1" dirty="0">
                <a:latin typeface="Trebuchet MS" charset="0"/>
                <a:ea typeface="MS PGothic" charset="0"/>
              </a:rPr>
              <a:t>, </a:t>
            </a:r>
            <a:r>
              <a:rPr lang="en-AU" sz="2800" b="1" i="1" dirty="0" err="1">
                <a:solidFill>
                  <a:srgbClr val="FFFF00"/>
                </a:solidFill>
                <a:latin typeface="Trebuchet MS" charset="0"/>
                <a:ea typeface="MS PGothic" charset="0"/>
              </a:rPr>
              <a:t>est</a:t>
            </a:r>
            <a:r>
              <a:rPr lang="en-AU" sz="2800" b="1" i="1" dirty="0">
                <a:solidFill>
                  <a:srgbClr val="FFFF00"/>
                </a:solidFill>
                <a:latin typeface="Trebuchet MS" charset="0"/>
                <a:ea typeface="MS PGothic" charset="0"/>
              </a:rPr>
              <a:t> un </a:t>
            </a:r>
            <a:r>
              <a:rPr lang="en-AU" sz="2800" b="1" i="1" dirty="0" err="1">
                <a:solidFill>
                  <a:srgbClr val="FFFF00"/>
                </a:solidFill>
                <a:latin typeface="Trebuchet MS" charset="0"/>
                <a:ea typeface="MS PGothic" charset="0"/>
              </a:rPr>
              <a:t>moyen</a:t>
            </a:r>
            <a:r>
              <a:rPr lang="en-AU" sz="2800" b="1" i="1" dirty="0">
                <a:solidFill>
                  <a:srgbClr val="FFFF00"/>
                </a:solidFill>
                <a:latin typeface="Trebuchet MS" charset="0"/>
                <a:ea typeface="MS PGothic" charset="0"/>
              </a:rPr>
              <a:t> parfait </a:t>
            </a:r>
            <a:r>
              <a:rPr lang="en-AU" sz="2800" b="1" i="1" dirty="0" err="1">
                <a:solidFill>
                  <a:srgbClr val="FFFF00"/>
                </a:solidFill>
                <a:latin typeface="Trebuchet MS" charset="0"/>
                <a:ea typeface="MS PGothic" charset="0"/>
              </a:rPr>
              <a:t>d’y</a:t>
            </a:r>
            <a:r>
              <a:rPr lang="en-AU" sz="2800" b="1" i="1" dirty="0">
                <a:solidFill>
                  <a:srgbClr val="FFFF00"/>
                </a:solidFill>
                <a:latin typeface="Trebuchet MS" charset="0"/>
                <a:ea typeface="MS PGothic" charset="0"/>
              </a:rPr>
              <a:t> </a:t>
            </a:r>
            <a:r>
              <a:rPr lang="en-AU" sz="2800" b="1" i="1" dirty="0" err="1">
                <a:solidFill>
                  <a:srgbClr val="FFFF00"/>
                </a:solidFill>
                <a:latin typeface="Trebuchet MS" charset="0"/>
                <a:ea typeface="MS PGothic" charset="0"/>
              </a:rPr>
              <a:t>parvenir</a:t>
            </a:r>
            <a:r>
              <a:rPr lang="en-AU" sz="2800" b="1" i="1" dirty="0">
                <a:solidFill>
                  <a:srgbClr val="FFFF00"/>
                </a:solidFill>
                <a:latin typeface="Trebuchet MS" charset="0"/>
                <a:ea typeface="MS PGothic" charset="0"/>
              </a:rPr>
              <a:t>.</a:t>
            </a:r>
          </a:p>
          <a:p>
            <a:pPr marL="0" indent="0">
              <a:spcBef>
                <a:spcPts val="800"/>
              </a:spcBef>
              <a:buFont typeface="Wingdings 2" charset="0"/>
              <a:buNone/>
            </a:pPr>
            <a:endParaRPr lang="en-AU" sz="2800" b="1" i="1" dirty="0">
              <a:solidFill>
                <a:srgbClr val="FFFF00"/>
              </a:solidFill>
              <a:latin typeface="Trebuchet MS" charset="0"/>
              <a:ea typeface="MS PGothic" charset="0"/>
            </a:endParaRPr>
          </a:p>
          <a:p>
            <a:pPr marL="0" indent="0">
              <a:spcBef>
                <a:spcPts val="800"/>
              </a:spcBef>
              <a:buFont typeface="Wingdings 2" charset="0"/>
              <a:buNone/>
            </a:pPr>
            <a:r>
              <a:rPr lang="en-AU" sz="2800" b="1" dirty="0">
                <a:latin typeface="Trebuchet MS" charset="0"/>
                <a:ea typeface="MS PGothic" charset="0"/>
              </a:rPr>
              <a:t>d. To Others/to the Earth/ to oneself (yourself)</a:t>
            </a:r>
            <a:endParaRPr lang="en-AU" sz="2800" b="1" i="1" dirty="0">
              <a:latin typeface="Trebuchet MS" charset="0"/>
              <a:ea typeface="MS PGothic" charset="0"/>
            </a:endParaRPr>
          </a:p>
          <a:p>
            <a:pPr marL="0" indent="0">
              <a:spcBef>
                <a:spcPts val="800"/>
              </a:spcBef>
              <a:buFont typeface="Wingdings 2" charset="0"/>
              <a:buNone/>
            </a:pPr>
            <a:r>
              <a:rPr lang="en-AU" sz="2800" b="1" i="1" dirty="0">
                <a:latin typeface="Trebuchet MS" charset="0"/>
                <a:ea typeface="MS PGothic" charset="0"/>
              </a:rPr>
              <a:t>…</a:t>
            </a:r>
            <a:r>
              <a:rPr lang="en-AU" sz="2800" b="1" i="1" dirty="0" err="1">
                <a:latin typeface="Trebuchet MS" charset="0"/>
                <a:ea typeface="MS PGothic" charset="0"/>
              </a:rPr>
              <a:t>faites</a:t>
            </a:r>
            <a:r>
              <a:rPr lang="en-AU" sz="2800" b="1" i="1" dirty="0">
                <a:latin typeface="Trebuchet MS" charset="0"/>
                <a:ea typeface="MS PGothic" charset="0"/>
              </a:rPr>
              <a:t> </a:t>
            </a:r>
            <a:r>
              <a:rPr lang="en-AU" sz="2800" b="1" i="1" dirty="0" err="1">
                <a:latin typeface="Trebuchet MS" charset="0"/>
                <a:ea typeface="MS PGothic" charset="0"/>
              </a:rPr>
              <a:t>quelque</a:t>
            </a:r>
            <a:r>
              <a:rPr lang="en-AU" sz="2800" b="1" i="1" dirty="0">
                <a:latin typeface="Trebuchet MS" charset="0"/>
                <a:ea typeface="MS PGothic" charset="0"/>
              </a:rPr>
              <a:t> chose </a:t>
            </a:r>
            <a:r>
              <a:rPr lang="en-AU" sz="2800" b="1" i="1" dirty="0">
                <a:solidFill>
                  <a:srgbClr val="FFFF00"/>
                </a:solidFill>
                <a:latin typeface="Trebuchet MS" charset="0"/>
                <a:ea typeface="MS PGothic" charset="0"/>
              </a:rPr>
              <a:t>pour </a:t>
            </a:r>
            <a:r>
              <a:rPr lang="en-AU" sz="2800" b="1" i="1" dirty="0" err="1">
                <a:solidFill>
                  <a:srgbClr val="FFFF00"/>
                </a:solidFill>
                <a:latin typeface="Trebuchet MS" charset="0"/>
                <a:ea typeface="MS PGothic" charset="0"/>
              </a:rPr>
              <a:t>quelqu’un</a:t>
            </a:r>
            <a:r>
              <a:rPr lang="en-AU" sz="2800" b="1" i="1" dirty="0">
                <a:solidFill>
                  <a:srgbClr val="FFFF00"/>
                </a:solidFill>
                <a:latin typeface="Trebuchet MS" charset="0"/>
                <a:ea typeface="MS PGothic" charset="0"/>
              </a:rPr>
              <a:t> </a:t>
            </a:r>
            <a:r>
              <a:rPr lang="en-AU" sz="2800" b="1" i="1" dirty="0" err="1">
                <a:solidFill>
                  <a:srgbClr val="FFFF00"/>
                </a:solidFill>
                <a:latin typeface="Trebuchet MS" charset="0"/>
                <a:ea typeface="MS PGothic" charset="0"/>
              </a:rPr>
              <a:t>d’autre</a:t>
            </a:r>
            <a:r>
              <a:rPr lang="en-AU" sz="2800" b="1" i="1" dirty="0">
                <a:solidFill>
                  <a:srgbClr val="FFFF00"/>
                </a:solidFill>
                <a:latin typeface="Trebuchet MS" charset="0"/>
                <a:ea typeface="MS PGothic" charset="0"/>
              </a:rPr>
              <a:t>…pour la </a:t>
            </a:r>
            <a:r>
              <a:rPr lang="en-AU" sz="2800" b="1" i="1" dirty="0" err="1">
                <a:solidFill>
                  <a:srgbClr val="FFFF00"/>
                </a:solidFill>
                <a:latin typeface="Trebuchet MS" charset="0"/>
                <a:ea typeface="MS PGothic" charset="0"/>
              </a:rPr>
              <a:t>terre</a:t>
            </a:r>
            <a:r>
              <a:rPr lang="en-AU" sz="2800" b="1" i="1" dirty="0">
                <a:solidFill>
                  <a:srgbClr val="FFFF00"/>
                </a:solidFill>
                <a:latin typeface="Trebuchet MS" charset="0"/>
                <a:ea typeface="MS PGothic" charset="0"/>
              </a:rPr>
              <a:t>…pour </a:t>
            </a:r>
            <a:r>
              <a:rPr lang="en-AU" sz="2800" b="1" i="1" dirty="0" err="1">
                <a:solidFill>
                  <a:srgbClr val="FFFF00"/>
                </a:solidFill>
                <a:latin typeface="Trebuchet MS" charset="0"/>
                <a:ea typeface="MS PGothic" charset="0"/>
              </a:rPr>
              <a:t>vous-même</a:t>
            </a:r>
            <a:r>
              <a:rPr lang="en-AU" sz="2800" b="1" i="1" dirty="0">
                <a:latin typeface="Trebuchet MS" charset="0"/>
                <a:ea typeface="MS PGothic" charset="0"/>
              </a:rPr>
              <a:t>…</a:t>
            </a:r>
          </a:p>
          <a:p>
            <a:pPr marL="0" indent="0"/>
            <a:endParaRPr lang="en-US" dirty="0">
              <a:latin typeface="Trebuchet MS" charset="0"/>
              <a:ea typeface="MS PGothic" charset="0"/>
            </a:endParaRPr>
          </a:p>
        </p:txBody>
      </p:sp>
    </p:spTree>
    <p:extLst>
      <p:ext uri="{BB962C8B-B14F-4D97-AF65-F5344CB8AC3E}">
        <p14:creationId xmlns:p14="http://schemas.microsoft.com/office/powerpoint/2010/main" val="25086348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extLst>
          </p:cNvPr>
          <p:cNvSpPr>
            <a:spLocks noGrp="1"/>
          </p:cNvSpPr>
          <p:nvPr>
            <p:ph type="title"/>
          </p:nvPr>
        </p:nvSpPr>
        <p:spPr/>
        <p:txBody>
          <a:bodyPr>
            <a:normAutofit/>
          </a:bodyPr>
          <a:lstStyle/>
          <a:p>
            <a:pPr algn="ctr" eaLnBrk="1" hangingPunct="1">
              <a:defRPr/>
            </a:pPr>
            <a:r>
              <a:rPr lang="en-US" sz="5100" b="1">
                <a:latin typeface="Arial" charset="0"/>
                <a:ea typeface="ＭＳ Ｐゴシック" charset="0"/>
                <a:cs typeface="ＭＳ Ｐゴシック" charset="0"/>
              </a:rPr>
              <a:t>Attention!</a:t>
            </a:r>
            <a:endParaRPr lang="en-US" sz="5100">
              <a:latin typeface="Arial" charset="0"/>
              <a:ea typeface="ＭＳ Ｐゴシック" charset="0"/>
              <a:cs typeface="ＭＳ Ｐゴシック" charset="0"/>
            </a:endParaRPr>
          </a:p>
        </p:txBody>
      </p:sp>
      <p:sp>
        <p:nvSpPr>
          <p:cNvPr id="28674" name="Content Placeholder 2"/>
          <p:cNvSpPr>
            <a:spLocks noGrp="1"/>
          </p:cNvSpPr>
          <p:nvPr>
            <p:ph idx="1"/>
          </p:nvPr>
        </p:nvSpPr>
        <p:spPr/>
        <p:txBody>
          <a:bodyPr>
            <a:normAutofit/>
          </a:bodyPr>
          <a:lstStyle/>
          <a:p>
            <a:pPr eaLnBrk="1" hangingPunct="1"/>
            <a:r>
              <a:rPr lang="en-US" sz="2800" b="1">
                <a:latin typeface="Arial" charset="0"/>
                <a:ea typeface="MS PGothic" charset="0"/>
              </a:rPr>
              <a:t>While we are all experienced VCE French teachers and examiners, we are not VCAA</a:t>
            </a:r>
          </a:p>
          <a:p>
            <a:pPr marL="342900" lvl="1" indent="-342900" eaLnBrk="1" hangingPunct="1">
              <a:buClr>
                <a:schemeClr val="hlink"/>
              </a:buClr>
              <a:buSzPct val="80000"/>
            </a:pPr>
            <a:r>
              <a:rPr lang="en-US" b="1">
                <a:latin typeface="Arial" charset="0"/>
                <a:ea typeface="MS PGothic" charset="0"/>
              </a:rPr>
              <a:t>Do refer to the VCAA website for any queries </a:t>
            </a:r>
            <a:r>
              <a:rPr lang="en-AU" b="1">
                <a:latin typeface="Arial" charset="0"/>
                <a:ea typeface="MS PGothic" charset="0"/>
                <a:hlinkClick r:id="rId3"/>
              </a:rPr>
              <a:t>www.vcaa.vic.edu.au/vce/studies/lote/french</a:t>
            </a:r>
            <a:endParaRPr lang="en-US" b="1">
              <a:latin typeface="Arial" charset="0"/>
              <a:ea typeface="MS PGothic" charset="0"/>
            </a:endParaRPr>
          </a:p>
          <a:p>
            <a:pPr eaLnBrk="1" hangingPunct="1"/>
            <a:r>
              <a:rPr lang="en-US" sz="2800" b="1">
                <a:latin typeface="Arial" charset="0"/>
                <a:ea typeface="MS PGothic" charset="0"/>
              </a:rPr>
              <a:t>Ask your teachers. They are experts too</a:t>
            </a:r>
            <a:r>
              <a:rPr lang="en-US">
                <a:latin typeface="Arial" charset="0"/>
                <a:ea typeface="MS PGothic" charset="0"/>
              </a:rPr>
              <a:t>.</a:t>
            </a:r>
          </a:p>
        </p:txBody>
      </p:sp>
    </p:spTree>
    <p:extLst>
      <p:ext uri="{BB962C8B-B14F-4D97-AF65-F5344CB8AC3E}">
        <p14:creationId xmlns:p14="http://schemas.microsoft.com/office/powerpoint/2010/main" val="12902383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a:spLocks noGrp="1"/>
          </p:cNvSpPr>
          <p:nvPr>
            <p:ph idx="1"/>
          </p:nvPr>
        </p:nvSpPr>
        <p:spPr>
          <a:xfrm>
            <a:off x="250828" y="695802"/>
            <a:ext cx="8570913" cy="5874333"/>
          </a:xfrm>
        </p:spPr>
        <p:txBody>
          <a:bodyPr/>
          <a:lstStyle/>
          <a:p>
            <a:pPr marL="0" indent="0">
              <a:buFont typeface="Wingdings 2" charset="0"/>
              <a:buNone/>
            </a:pPr>
            <a:r>
              <a:rPr lang="en-AU" sz="2800" b="1" dirty="0">
                <a:latin typeface="Trebuchet MS" charset="0"/>
                <a:ea typeface="MS PGothic" charset="0"/>
              </a:rPr>
              <a:t>e. Three of:</a:t>
            </a:r>
          </a:p>
          <a:p>
            <a:pPr lvl="1">
              <a:lnSpc>
                <a:spcPct val="70000"/>
              </a:lnSpc>
            </a:pPr>
            <a:r>
              <a:rPr lang="en-AU" sz="2400" b="1" dirty="0">
                <a:latin typeface="Trebuchet MS" charset="0"/>
                <a:ea typeface="MS PGothic" charset="0"/>
              </a:rPr>
              <a:t>A smile</a:t>
            </a:r>
          </a:p>
          <a:p>
            <a:pPr lvl="1">
              <a:lnSpc>
                <a:spcPct val="70000"/>
              </a:lnSpc>
            </a:pPr>
            <a:r>
              <a:rPr lang="en-AU" sz="2400" b="1" dirty="0">
                <a:latin typeface="Trebuchet MS" charset="0"/>
                <a:ea typeface="MS PGothic" charset="0"/>
              </a:rPr>
              <a:t>Say something comforting/ a kind word</a:t>
            </a:r>
          </a:p>
          <a:p>
            <a:pPr lvl="1">
              <a:lnSpc>
                <a:spcPct val="70000"/>
              </a:lnSpc>
            </a:pPr>
            <a:r>
              <a:rPr lang="en-AU" sz="2400" b="1" dirty="0">
                <a:latin typeface="Trebuchet MS" charset="0"/>
                <a:ea typeface="MS PGothic" charset="0"/>
              </a:rPr>
              <a:t>A gift/ a donation</a:t>
            </a:r>
          </a:p>
          <a:p>
            <a:pPr lvl="1">
              <a:lnSpc>
                <a:spcPct val="70000"/>
              </a:lnSpc>
            </a:pPr>
            <a:r>
              <a:rPr lang="en-AU" sz="2400" b="1" dirty="0">
                <a:latin typeface="Trebuchet MS" charset="0"/>
                <a:ea typeface="MS PGothic" charset="0"/>
              </a:rPr>
              <a:t>Help someone/ some help</a:t>
            </a:r>
          </a:p>
          <a:p>
            <a:pPr lvl="1">
              <a:lnSpc>
                <a:spcPct val="70000"/>
              </a:lnSpc>
            </a:pPr>
            <a:r>
              <a:rPr lang="en-AU" sz="2400" b="1" dirty="0">
                <a:latin typeface="Trebuchet MS" charset="0"/>
                <a:ea typeface="MS PGothic" charset="0"/>
              </a:rPr>
              <a:t>A prayer</a:t>
            </a:r>
          </a:p>
          <a:p>
            <a:pPr lvl="1">
              <a:lnSpc>
                <a:spcPct val="70000"/>
              </a:lnSpc>
            </a:pPr>
            <a:r>
              <a:rPr lang="en-AU" sz="2400" b="1" dirty="0">
                <a:latin typeface="Trebuchet MS" charset="0"/>
                <a:ea typeface="MS PGothic" charset="0"/>
              </a:rPr>
              <a:t>Contacting someone</a:t>
            </a:r>
          </a:p>
          <a:p>
            <a:pPr marL="0" indent="0"/>
            <a:r>
              <a:rPr lang="en-US" sz="2400" b="1" i="1" dirty="0">
                <a:solidFill>
                  <a:srgbClr val="FFFF00"/>
                </a:solidFill>
                <a:latin typeface="Trebuchet MS" charset="0"/>
                <a:ea typeface="MS PGothic" charset="0"/>
              </a:rPr>
              <a:t>Un </a:t>
            </a:r>
            <a:r>
              <a:rPr lang="en-US" sz="2400" b="1" i="1" dirty="0" err="1">
                <a:solidFill>
                  <a:srgbClr val="FFFF00"/>
                </a:solidFill>
                <a:latin typeface="Trebuchet MS" charset="0"/>
                <a:ea typeface="MS PGothic" charset="0"/>
              </a:rPr>
              <a:t>sourire</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une</a:t>
            </a:r>
            <a:r>
              <a:rPr lang="en-US" sz="2400" b="1" i="1" dirty="0">
                <a:solidFill>
                  <a:srgbClr val="FFFF00"/>
                </a:solidFill>
                <a:latin typeface="Trebuchet MS" charset="0"/>
                <a:ea typeface="MS PGothic" charset="0"/>
              </a:rPr>
              <a:t> parole de </a:t>
            </a:r>
            <a:r>
              <a:rPr lang="en-US" sz="2400" b="1" i="1" dirty="0" err="1">
                <a:solidFill>
                  <a:srgbClr val="FFFF00"/>
                </a:solidFill>
                <a:latin typeface="Trebuchet MS" charset="0"/>
                <a:ea typeface="MS PGothic" charset="0"/>
              </a:rPr>
              <a:t>réconfort</a:t>
            </a:r>
            <a:r>
              <a:rPr lang="en-US" sz="2400" b="1" i="1" dirty="0">
                <a:solidFill>
                  <a:srgbClr val="FFFF00"/>
                </a:solidFill>
                <a:latin typeface="Trebuchet MS" charset="0"/>
                <a:ea typeface="MS PGothic" charset="0"/>
              </a:rPr>
              <a:t>, un don, </a:t>
            </a:r>
            <a:r>
              <a:rPr lang="en-US" sz="2400" b="1" i="1" dirty="0" err="1">
                <a:solidFill>
                  <a:srgbClr val="FFFF00"/>
                </a:solidFill>
                <a:latin typeface="Trebuchet MS" charset="0"/>
                <a:ea typeface="MS PGothic" charset="0"/>
              </a:rPr>
              <a:t>une</a:t>
            </a:r>
            <a:r>
              <a:rPr lang="en-US" sz="2400" b="1" i="1" dirty="0">
                <a:solidFill>
                  <a:srgbClr val="FFFF00"/>
                </a:solidFill>
                <a:latin typeface="Trebuchet MS" charset="0"/>
                <a:ea typeface="MS PGothic" charset="0"/>
              </a:rPr>
              <a:t> aide, </a:t>
            </a:r>
            <a:r>
              <a:rPr lang="en-US" sz="2400" b="1" i="1" dirty="0" err="1">
                <a:solidFill>
                  <a:srgbClr val="FFFF00"/>
                </a:solidFill>
                <a:latin typeface="Trebuchet MS" charset="0"/>
                <a:ea typeface="MS PGothic" charset="0"/>
              </a:rPr>
              <a:t>une</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prière</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ou</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juste</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une</a:t>
            </a:r>
            <a:r>
              <a:rPr lang="en-US" sz="2400" b="1" i="1" dirty="0">
                <a:solidFill>
                  <a:srgbClr val="FFFF00"/>
                </a:solidFill>
                <a:latin typeface="Trebuchet MS" charset="0"/>
                <a:ea typeface="MS PGothic" charset="0"/>
              </a:rPr>
              <a:t> </a:t>
            </a:r>
            <a:r>
              <a:rPr lang="en-US" sz="2400" b="1" i="1" dirty="0" err="1">
                <a:solidFill>
                  <a:srgbClr val="FFFF00"/>
                </a:solidFill>
                <a:latin typeface="Trebuchet MS" charset="0"/>
                <a:ea typeface="MS PGothic" charset="0"/>
              </a:rPr>
              <a:t>prise</a:t>
            </a:r>
            <a:r>
              <a:rPr lang="en-US" sz="2400" b="1" i="1" dirty="0">
                <a:solidFill>
                  <a:srgbClr val="FFFF00"/>
                </a:solidFill>
                <a:latin typeface="Trebuchet MS" charset="0"/>
                <a:ea typeface="MS PGothic" charset="0"/>
              </a:rPr>
              <a:t> de contact.</a:t>
            </a:r>
          </a:p>
          <a:p>
            <a:pPr marL="0" indent="0">
              <a:buFont typeface="Wingdings 2" charset="0"/>
              <a:buNone/>
            </a:pPr>
            <a:r>
              <a:rPr lang="en-US" sz="2400" b="1" dirty="0">
                <a:latin typeface="Trebuchet MS" charset="0"/>
                <a:ea typeface="MS PGothic" charset="0"/>
              </a:rPr>
              <a:t>NB: If VCAA asks for 3 in the question, they will only look at 3, the first 3. Make sure you put the 3 you are most confident of.</a:t>
            </a:r>
          </a:p>
          <a:p>
            <a:pPr marL="0" indent="0"/>
            <a:endParaRPr lang="en-US" sz="2400" b="1" dirty="0">
              <a:solidFill>
                <a:srgbClr val="FFFF00"/>
              </a:solidFill>
              <a:latin typeface="Trebuchet MS" charset="0"/>
              <a:ea typeface="MS PGothic" charset="0"/>
            </a:endParaRPr>
          </a:p>
          <a:p>
            <a:pPr marL="0" indent="0">
              <a:buFont typeface="Wingdings 2" charset="0"/>
              <a:buNone/>
            </a:pPr>
            <a:endParaRPr lang="en-US" sz="2400" b="1" dirty="0">
              <a:solidFill>
                <a:srgbClr val="FFFF00"/>
              </a:solidFill>
              <a:latin typeface="Trebuchet MS" charset="0"/>
              <a:ea typeface="MS PGothic" charset="0"/>
            </a:endParaRPr>
          </a:p>
        </p:txBody>
      </p:sp>
    </p:spTree>
    <p:extLst>
      <p:ext uri="{BB962C8B-B14F-4D97-AF65-F5344CB8AC3E}">
        <p14:creationId xmlns:p14="http://schemas.microsoft.com/office/powerpoint/2010/main" val="6098798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468316" y="548219"/>
            <a:ext cx="8207375" cy="5583767"/>
          </a:xfrm>
        </p:spPr>
        <p:txBody>
          <a:bodyPr/>
          <a:lstStyle/>
          <a:p>
            <a:pPr marL="0" indent="0">
              <a:buFont typeface="Wingdings 2" charset="0"/>
              <a:buNone/>
            </a:pPr>
            <a:r>
              <a:rPr lang="en-US" sz="2800" b="1" dirty="0" smtClean="0">
                <a:latin typeface="Trebuchet MS" charset="0"/>
                <a:ea typeface="MS PGothic" charset="0"/>
              </a:rPr>
              <a:t>f. </a:t>
            </a:r>
            <a:r>
              <a:rPr lang="en-US" sz="2800" b="1" dirty="0">
                <a:latin typeface="Trebuchet MS" charset="0"/>
                <a:ea typeface="MS PGothic" charset="0"/>
              </a:rPr>
              <a:t>When doing something for yourself, for it to be useful, you must be fully conscious of it*</a:t>
            </a:r>
          </a:p>
          <a:p>
            <a:pPr marL="0" indent="0">
              <a:buFont typeface="Wingdings 2" charset="0"/>
              <a:buNone/>
            </a:pPr>
            <a:r>
              <a:rPr lang="en-US" sz="2800" b="1" i="1" dirty="0">
                <a:latin typeface="Trebuchet MS" charset="0"/>
                <a:ea typeface="MS PGothic" charset="0"/>
              </a:rPr>
              <a:t>…</a:t>
            </a:r>
            <a:r>
              <a:rPr lang="en-US" sz="2800" b="1" i="1" dirty="0" err="1">
                <a:latin typeface="Trebuchet MS" charset="0"/>
                <a:ea typeface="MS PGothic" charset="0"/>
              </a:rPr>
              <a:t>mais</a:t>
            </a:r>
            <a:r>
              <a:rPr lang="en-US" sz="2800" b="1" i="1" dirty="0">
                <a:latin typeface="Trebuchet MS" charset="0"/>
                <a:ea typeface="MS PGothic" charset="0"/>
              </a:rPr>
              <a:t> </a:t>
            </a:r>
            <a:r>
              <a:rPr lang="en-US" sz="2800" b="1" i="1" dirty="0">
                <a:solidFill>
                  <a:srgbClr val="FFFF00"/>
                </a:solidFill>
                <a:latin typeface="Trebuchet MS" charset="0"/>
                <a:ea typeface="MS PGothic" charset="0"/>
              </a:rPr>
              <a:t>la condition </a:t>
            </a:r>
            <a:r>
              <a:rPr lang="en-US" sz="2800" b="1" i="1" dirty="0">
                <a:latin typeface="Trebuchet MS" charset="0"/>
                <a:ea typeface="MS PGothic" charset="0"/>
              </a:rPr>
              <a:t>de </a:t>
            </a:r>
            <a:r>
              <a:rPr lang="en-US" sz="2800" b="1" i="1" dirty="0" err="1">
                <a:latin typeface="Trebuchet MS" charset="0"/>
                <a:ea typeface="MS PGothic" charset="0"/>
              </a:rPr>
              <a:t>cet</a:t>
            </a:r>
            <a:r>
              <a:rPr lang="en-US" sz="2800" b="1" i="1" dirty="0">
                <a:latin typeface="Trebuchet MS" charset="0"/>
                <a:ea typeface="MS PGothic" charset="0"/>
              </a:rPr>
              <a:t> </a:t>
            </a:r>
            <a:r>
              <a:rPr lang="en-US" sz="2800" b="1" i="1" dirty="0" err="1">
                <a:latin typeface="Trebuchet MS" charset="0"/>
                <a:ea typeface="MS PGothic" charset="0"/>
              </a:rPr>
              <a:t>exercice</a:t>
            </a:r>
            <a:r>
              <a:rPr lang="en-US" sz="2800" b="1" i="1" dirty="0">
                <a:latin typeface="Trebuchet MS" charset="0"/>
                <a:ea typeface="MS PGothic" charset="0"/>
              </a:rPr>
              <a:t>, c</a:t>
            </a:r>
            <a:r>
              <a:rPr lang="ja-JP" altLang="en-US" sz="2800" b="1" i="1" dirty="0">
                <a:latin typeface="Trebuchet MS" charset="0"/>
                <a:ea typeface="MS PGothic" charset="0"/>
              </a:rPr>
              <a:t>’</a:t>
            </a:r>
            <a:r>
              <a:rPr lang="en-US" altLang="ja-JP" sz="2800" b="1" i="1" dirty="0" err="1">
                <a:latin typeface="Trebuchet MS" charset="0"/>
                <a:ea typeface="MS PGothic" charset="0"/>
              </a:rPr>
              <a:t>est</a:t>
            </a:r>
            <a:r>
              <a:rPr lang="en-US" altLang="ja-JP" sz="2800" b="1" i="1" dirty="0">
                <a:latin typeface="Trebuchet MS" charset="0"/>
                <a:ea typeface="MS PGothic" charset="0"/>
              </a:rPr>
              <a:t> </a:t>
            </a:r>
            <a:r>
              <a:rPr lang="en-US" altLang="ja-JP" sz="2800" b="1" i="1" dirty="0">
                <a:solidFill>
                  <a:srgbClr val="FFFF00"/>
                </a:solidFill>
                <a:latin typeface="Trebuchet MS" charset="0"/>
                <a:ea typeface="MS PGothic" charset="0"/>
              </a:rPr>
              <a:t>d</a:t>
            </a:r>
            <a:r>
              <a:rPr lang="ja-JP" altLang="en-US" sz="2800" b="1" i="1" dirty="0">
                <a:solidFill>
                  <a:srgbClr val="FFFF00"/>
                </a:solidFill>
                <a:latin typeface="Trebuchet MS" charset="0"/>
                <a:ea typeface="MS PGothic" charset="0"/>
              </a:rPr>
              <a:t>’</a:t>
            </a:r>
            <a:r>
              <a:rPr lang="en-US" altLang="ja-JP" sz="2800" b="1" i="1" dirty="0">
                <a:solidFill>
                  <a:srgbClr val="FFFF00"/>
                </a:solidFill>
                <a:latin typeface="Trebuchet MS" charset="0"/>
                <a:ea typeface="MS PGothic" charset="0"/>
              </a:rPr>
              <a:t>en </a:t>
            </a:r>
            <a:r>
              <a:rPr lang="en-US" altLang="ja-JP" sz="2800" b="1" i="1" dirty="0" err="1">
                <a:solidFill>
                  <a:srgbClr val="FFFF00"/>
                </a:solidFill>
                <a:latin typeface="Trebuchet MS" charset="0"/>
                <a:ea typeface="MS PGothic" charset="0"/>
              </a:rPr>
              <a:t>prendre</a:t>
            </a:r>
            <a:r>
              <a:rPr lang="en-US" altLang="ja-JP" sz="2800" b="1" i="1" dirty="0">
                <a:solidFill>
                  <a:srgbClr val="FFFF00"/>
                </a:solidFill>
                <a:latin typeface="Trebuchet MS" charset="0"/>
                <a:ea typeface="MS PGothic" charset="0"/>
              </a:rPr>
              <a:t> </a:t>
            </a:r>
            <a:r>
              <a:rPr lang="en-US" altLang="ja-JP" sz="2800" b="1" i="1" dirty="0" err="1">
                <a:solidFill>
                  <a:srgbClr val="FFFF00"/>
                </a:solidFill>
                <a:latin typeface="Trebuchet MS" charset="0"/>
                <a:ea typeface="MS PGothic" charset="0"/>
              </a:rPr>
              <a:t>pleinement</a:t>
            </a:r>
            <a:r>
              <a:rPr lang="en-US" altLang="ja-JP" sz="2800" b="1" i="1" dirty="0">
                <a:solidFill>
                  <a:srgbClr val="FFFF00"/>
                </a:solidFill>
                <a:latin typeface="Trebuchet MS" charset="0"/>
                <a:ea typeface="MS PGothic" charset="0"/>
              </a:rPr>
              <a:t> conscience</a:t>
            </a:r>
            <a:r>
              <a:rPr lang="en-US" altLang="ja-JP" sz="2800" b="1" i="1" dirty="0">
                <a:latin typeface="Trebuchet MS" charset="0"/>
                <a:ea typeface="MS PGothic" charset="0"/>
              </a:rPr>
              <a:t>.</a:t>
            </a:r>
          </a:p>
          <a:p>
            <a:pPr marL="0" indent="0">
              <a:buFont typeface="Wingdings 2" charset="0"/>
              <a:buNone/>
            </a:pPr>
            <a:r>
              <a:rPr lang="en-US" sz="2800" b="1" dirty="0">
                <a:latin typeface="Trebuchet MS" charset="0"/>
                <a:ea typeface="MS PGothic" charset="0"/>
              </a:rPr>
              <a:t>*While you do not need full sentences when writing in English, sometimes, to make your answer clear to examiners, a full sentence is very helpful</a:t>
            </a:r>
          </a:p>
        </p:txBody>
      </p:sp>
    </p:spTree>
    <p:extLst>
      <p:ext uri="{BB962C8B-B14F-4D97-AF65-F5344CB8AC3E}">
        <p14:creationId xmlns:p14="http://schemas.microsoft.com/office/powerpoint/2010/main" val="4121645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360366" y="1530766"/>
            <a:ext cx="8423275" cy="4661874"/>
          </a:xfrm>
        </p:spPr>
        <p:txBody>
          <a:bodyPr>
            <a:normAutofit/>
          </a:bodyPr>
          <a:lstStyle/>
          <a:p>
            <a:pPr marL="514350" indent="-514350">
              <a:buFont typeface="Wingdings 2" charset="0"/>
              <a:buAutoNum type="alphaLcPeriod"/>
            </a:pPr>
            <a:r>
              <a:rPr lang="en-AU" sz="3200" b="1" dirty="0">
                <a:latin typeface="Trebuchet MS" charset="0"/>
                <a:ea typeface="MS PGothic" charset="0"/>
              </a:rPr>
              <a:t>Marianne </a:t>
            </a:r>
            <a:r>
              <a:rPr lang="en-AU" sz="3200" b="1" dirty="0" err="1">
                <a:latin typeface="Trebuchet MS" charset="0"/>
                <a:ea typeface="MS PGothic" charset="0"/>
              </a:rPr>
              <a:t>est</a:t>
            </a:r>
            <a:r>
              <a:rPr lang="en-AU" sz="3200" b="1" dirty="0">
                <a:latin typeface="Trebuchet MS" charset="0"/>
                <a:ea typeface="MS PGothic" charset="0"/>
              </a:rPr>
              <a:t> </a:t>
            </a:r>
            <a:r>
              <a:rPr lang="en-AU" sz="3200" b="1" dirty="0" err="1">
                <a:latin typeface="Trebuchet MS" charset="0"/>
                <a:ea typeface="MS PGothic" charset="0"/>
              </a:rPr>
              <a:t>très</a:t>
            </a:r>
            <a:r>
              <a:rPr lang="en-AU" sz="3200" b="1" dirty="0">
                <a:latin typeface="Trebuchet MS" charset="0"/>
                <a:ea typeface="MS PGothic" charset="0"/>
              </a:rPr>
              <a:t> </a:t>
            </a:r>
            <a:r>
              <a:rPr lang="en-AU" sz="3200" b="1" dirty="0" err="1">
                <a:latin typeface="Trebuchet MS" charset="0"/>
                <a:ea typeface="MS PGothic" charset="0"/>
              </a:rPr>
              <a:t>heureuse</a:t>
            </a:r>
            <a:r>
              <a:rPr lang="en-AU" sz="3200" b="1" dirty="0">
                <a:latin typeface="Trebuchet MS" charset="0"/>
                <a:ea typeface="MS PGothic" charset="0"/>
              </a:rPr>
              <a:t> </a:t>
            </a:r>
            <a:r>
              <a:rPr lang="en-AU" sz="3200" b="1" dirty="0">
                <a:solidFill>
                  <a:srgbClr val="FFFF00"/>
                </a:solidFill>
                <a:latin typeface="Trebuchet MS" charset="0"/>
                <a:ea typeface="MS PGothic" charset="0"/>
              </a:rPr>
              <a:t>car</a:t>
            </a:r>
            <a:r>
              <a:rPr lang="en-AU" sz="3200" b="1" dirty="0">
                <a:latin typeface="Trebuchet MS" charset="0"/>
                <a:ea typeface="MS PGothic" charset="0"/>
              </a:rPr>
              <a:t> </a:t>
            </a:r>
            <a:r>
              <a:rPr lang="en-AU" sz="3200" b="1" dirty="0" err="1">
                <a:latin typeface="Trebuchet MS" charset="0"/>
                <a:ea typeface="MS PGothic" charset="0"/>
              </a:rPr>
              <a:t>elle</a:t>
            </a:r>
            <a:r>
              <a:rPr lang="en-AU" sz="3200" b="1" dirty="0">
                <a:latin typeface="Trebuchet MS" charset="0"/>
                <a:ea typeface="MS PGothic" charset="0"/>
              </a:rPr>
              <a:t> </a:t>
            </a:r>
            <a:r>
              <a:rPr lang="en-AU" sz="3200" b="1" dirty="0" err="1">
                <a:solidFill>
                  <a:srgbClr val="FFFF00"/>
                </a:solidFill>
                <a:latin typeface="Trebuchet MS" charset="0"/>
                <a:ea typeface="MS PGothic" charset="0"/>
              </a:rPr>
              <a:t>vient</a:t>
            </a:r>
            <a:r>
              <a:rPr lang="en-AU" sz="3200" b="1" dirty="0">
                <a:solidFill>
                  <a:srgbClr val="FFFF00"/>
                </a:solidFill>
                <a:latin typeface="Trebuchet MS" charset="0"/>
                <a:ea typeface="MS PGothic" charset="0"/>
              </a:rPr>
              <a:t> de </a:t>
            </a:r>
            <a:r>
              <a:rPr lang="en-AU" sz="3200" b="1" dirty="0" err="1">
                <a:solidFill>
                  <a:srgbClr val="FFFF00"/>
                </a:solidFill>
                <a:latin typeface="Trebuchet MS" charset="0"/>
                <a:ea typeface="MS PGothic" charset="0"/>
              </a:rPr>
              <a:t>recevoir</a:t>
            </a:r>
            <a:r>
              <a:rPr lang="en-AU" sz="3200" b="1" dirty="0">
                <a:solidFill>
                  <a:srgbClr val="FFFF00"/>
                </a:solidFill>
                <a:latin typeface="Trebuchet MS" charset="0"/>
                <a:ea typeface="MS PGothic" charset="0"/>
              </a:rPr>
              <a:t> </a:t>
            </a:r>
            <a:r>
              <a:rPr lang="en-AU" sz="3200" b="1" dirty="0" err="1">
                <a:latin typeface="Trebuchet MS" charset="0"/>
                <a:ea typeface="MS PGothic" charset="0"/>
              </a:rPr>
              <a:t>une</a:t>
            </a:r>
            <a:r>
              <a:rPr lang="en-AU" sz="3200" b="1" dirty="0">
                <a:latin typeface="Trebuchet MS" charset="0"/>
                <a:ea typeface="MS PGothic" charset="0"/>
              </a:rPr>
              <a:t> promotion </a:t>
            </a:r>
            <a:r>
              <a:rPr lang="en-AU" sz="3200" b="1" dirty="0" err="1">
                <a:latin typeface="Trebuchet MS" charset="0"/>
                <a:ea typeface="MS PGothic" charset="0"/>
              </a:rPr>
              <a:t>à</a:t>
            </a:r>
            <a:r>
              <a:rPr lang="en-AU" sz="3200" b="1" dirty="0">
                <a:latin typeface="Trebuchet MS" charset="0"/>
                <a:ea typeface="MS PGothic" charset="0"/>
              </a:rPr>
              <a:t> son travail. Bertrand </a:t>
            </a:r>
            <a:r>
              <a:rPr lang="en-AU" sz="3200" b="1" dirty="0" err="1">
                <a:latin typeface="Trebuchet MS" charset="0"/>
                <a:ea typeface="MS PGothic" charset="0"/>
              </a:rPr>
              <a:t>va</a:t>
            </a:r>
            <a:r>
              <a:rPr lang="en-AU" sz="3200" b="1" dirty="0">
                <a:latin typeface="Trebuchet MS" charset="0"/>
                <a:ea typeface="MS PGothic" charset="0"/>
              </a:rPr>
              <a:t> </a:t>
            </a:r>
            <a:r>
              <a:rPr lang="en-AU" sz="3200" b="1" dirty="0" err="1">
                <a:latin typeface="Trebuchet MS" charset="0"/>
                <a:ea typeface="MS PGothic" charset="0"/>
              </a:rPr>
              <a:t>moyennement</a:t>
            </a:r>
            <a:r>
              <a:rPr lang="en-AU" sz="3200" b="1" dirty="0">
                <a:latin typeface="Trebuchet MS" charset="0"/>
                <a:ea typeface="MS PGothic" charset="0"/>
              </a:rPr>
              <a:t> </a:t>
            </a:r>
            <a:r>
              <a:rPr lang="en-AU" sz="3200" b="1" dirty="0" err="1">
                <a:latin typeface="Trebuchet MS" charset="0"/>
                <a:ea typeface="MS PGothic" charset="0"/>
              </a:rPr>
              <a:t>bien</a:t>
            </a:r>
            <a:r>
              <a:rPr lang="en-AU" sz="3200" b="1" dirty="0">
                <a:latin typeface="Trebuchet MS" charset="0"/>
                <a:ea typeface="MS PGothic" charset="0"/>
              </a:rPr>
              <a:t> </a:t>
            </a:r>
            <a:r>
              <a:rPr lang="en-AU" sz="3200" b="1" dirty="0">
                <a:solidFill>
                  <a:srgbClr val="FFFF00"/>
                </a:solidFill>
                <a:latin typeface="Trebuchet MS" charset="0"/>
                <a:ea typeface="MS PGothic" charset="0"/>
              </a:rPr>
              <a:t>car</a:t>
            </a:r>
            <a:r>
              <a:rPr lang="en-AU" sz="3200" b="1" dirty="0">
                <a:latin typeface="Trebuchet MS" charset="0"/>
                <a:ea typeface="MS PGothic" charset="0"/>
              </a:rPr>
              <a:t> </a:t>
            </a:r>
            <a:r>
              <a:rPr lang="en-AU" sz="3200" b="1" dirty="0" err="1">
                <a:latin typeface="Trebuchet MS" charset="0"/>
                <a:ea typeface="MS PGothic" charset="0"/>
              </a:rPr>
              <a:t>sa</a:t>
            </a:r>
            <a:r>
              <a:rPr lang="en-AU" sz="3200" b="1" dirty="0">
                <a:latin typeface="Trebuchet MS" charset="0"/>
                <a:ea typeface="MS PGothic" charset="0"/>
              </a:rPr>
              <a:t> vie </a:t>
            </a:r>
            <a:r>
              <a:rPr lang="en-AU" sz="3200" b="1" dirty="0" err="1">
                <a:latin typeface="Trebuchet MS" charset="0"/>
                <a:ea typeface="MS PGothic" charset="0"/>
              </a:rPr>
              <a:t>est</a:t>
            </a:r>
            <a:r>
              <a:rPr lang="en-AU" sz="3200" b="1" dirty="0">
                <a:latin typeface="Trebuchet MS" charset="0"/>
                <a:ea typeface="MS PGothic" charset="0"/>
              </a:rPr>
              <a:t> </a:t>
            </a:r>
            <a:r>
              <a:rPr lang="en-AU" sz="3200" b="1" dirty="0">
                <a:solidFill>
                  <a:srgbClr val="FFFF00"/>
                </a:solidFill>
                <a:latin typeface="Trebuchet MS" charset="0"/>
                <a:ea typeface="MS PGothic" charset="0"/>
              </a:rPr>
              <a:t>monotone</a:t>
            </a:r>
            <a:r>
              <a:rPr lang="en-AU" sz="3200" b="1" dirty="0">
                <a:latin typeface="Trebuchet MS" charset="0"/>
                <a:ea typeface="MS PGothic" charset="0"/>
              </a:rPr>
              <a:t>/</a:t>
            </a:r>
            <a:r>
              <a:rPr lang="en-AU" sz="3200" b="1" dirty="0" err="1">
                <a:latin typeface="Trebuchet MS" charset="0"/>
                <a:ea typeface="MS PGothic" charset="0"/>
              </a:rPr>
              <a:t>toujours</a:t>
            </a:r>
            <a:r>
              <a:rPr lang="en-AU" sz="3200" b="1" dirty="0">
                <a:latin typeface="Trebuchet MS" charset="0"/>
                <a:ea typeface="MS PGothic" charset="0"/>
              </a:rPr>
              <a:t> la </a:t>
            </a:r>
            <a:r>
              <a:rPr lang="en-AU" sz="3200" b="1" dirty="0" err="1">
                <a:latin typeface="Trebuchet MS" charset="0"/>
                <a:ea typeface="MS PGothic" charset="0"/>
              </a:rPr>
              <a:t>même</a:t>
            </a:r>
            <a:r>
              <a:rPr lang="en-AU" sz="3200" b="1" dirty="0">
                <a:latin typeface="Trebuchet MS" charset="0"/>
                <a:ea typeface="MS PGothic" charset="0"/>
              </a:rPr>
              <a:t> chose</a:t>
            </a:r>
            <a:r>
              <a:rPr lang="en-AU" sz="3200" b="1" dirty="0" smtClean="0">
                <a:latin typeface="Trebuchet MS" charset="0"/>
                <a:ea typeface="MS PGothic" charset="0"/>
              </a:rPr>
              <a:t>.</a:t>
            </a:r>
          </a:p>
          <a:p>
            <a:pPr marL="0" indent="0">
              <a:buNone/>
            </a:pPr>
            <a:endParaRPr lang="en-AU" sz="3200" b="1" i="1" dirty="0">
              <a:latin typeface="Trebuchet MS" charset="0"/>
              <a:ea typeface="MS PGothic" charset="0"/>
            </a:endParaRPr>
          </a:p>
        </p:txBody>
      </p:sp>
      <p:sp>
        <p:nvSpPr>
          <p:cNvPr id="93186" name="Rectangle 1"/>
          <p:cNvSpPr>
            <a:spLocks noChangeArrowheads="1"/>
          </p:cNvSpPr>
          <p:nvPr/>
        </p:nvSpPr>
        <p:spPr bwMode="auto">
          <a:xfrm>
            <a:off x="468314" y="452969"/>
            <a:ext cx="7184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chemeClr val="bg1"/>
                </a:solidFill>
                <a:latin typeface="Trebuchet MS" charset="0"/>
              </a:rPr>
              <a:t>Corrections for Section 1: Part B</a:t>
            </a:r>
            <a:endParaRPr lang="en-US" sz="3600">
              <a:solidFill>
                <a:schemeClr val="bg1"/>
              </a:solidFill>
            </a:endParaRPr>
          </a:p>
        </p:txBody>
      </p:sp>
    </p:spTree>
    <p:extLst>
      <p:ext uri="{BB962C8B-B14F-4D97-AF65-F5344CB8AC3E}">
        <p14:creationId xmlns:p14="http://schemas.microsoft.com/office/powerpoint/2010/main" val="199411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779466" y="836086"/>
            <a:ext cx="7583487" cy="5200649"/>
          </a:xfrm>
        </p:spPr>
        <p:txBody>
          <a:bodyPr/>
          <a:lstStyle/>
          <a:p>
            <a:pPr marL="0" indent="0">
              <a:buFont typeface="Wingdings 2" charset="0"/>
              <a:buNone/>
            </a:pPr>
            <a:r>
              <a:rPr lang="en-US" sz="3200" b="1">
                <a:latin typeface="Trebuchet MS" charset="0"/>
                <a:ea typeface="MS PGothic" charset="0"/>
              </a:rPr>
              <a:t>b. Elle </a:t>
            </a:r>
            <a:r>
              <a:rPr lang="en-US" sz="3200" b="1">
                <a:solidFill>
                  <a:srgbClr val="FFFF00"/>
                </a:solidFill>
                <a:latin typeface="Trebuchet MS" charset="0"/>
                <a:ea typeface="MS PGothic" charset="0"/>
              </a:rPr>
              <a:t>fera </a:t>
            </a:r>
            <a:r>
              <a:rPr lang="en-US" sz="3200" b="1">
                <a:latin typeface="Trebuchet MS" charset="0"/>
                <a:ea typeface="MS PGothic" charset="0"/>
              </a:rPr>
              <a:t>une formation au siège social à Paris </a:t>
            </a:r>
            <a:r>
              <a:rPr lang="en-US" sz="3200" b="1">
                <a:solidFill>
                  <a:srgbClr val="FFFF00"/>
                </a:solidFill>
                <a:latin typeface="Trebuchet MS" charset="0"/>
                <a:ea typeface="MS PGothic" charset="0"/>
              </a:rPr>
              <a:t>pour</a:t>
            </a:r>
            <a:r>
              <a:rPr lang="en-US" sz="3200" b="1">
                <a:latin typeface="Trebuchet MS" charset="0"/>
                <a:ea typeface="MS PGothic" charset="0"/>
              </a:rPr>
              <a:t> une semaine, </a:t>
            </a:r>
            <a:r>
              <a:rPr lang="en-US" sz="3200" b="1">
                <a:solidFill>
                  <a:srgbClr val="FFFF00"/>
                </a:solidFill>
                <a:latin typeface="Trebuchet MS" charset="0"/>
                <a:ea typeface="MS PGothic" charset="0"/>
              </a:rPr>
              <a:t>et ensuite</a:t>
            </a:r>
            <a:r>
              <a:rPr lang="en-US" sz="3200" b="1">
                <a:latin typeface="Trebuchet MS" charset="0"/>
                <a:ea typeface="MS PGothic" charset="0"/>
              </a:rPr>
              <a:t> une semaine de formation sur le terrain. </a:t>
            </a:r>
            <a:r>
              <a:rPr lang="en-US" sz="3200" b="1">
                <a:solidFill>
                  <a:srgbClr val="FFFF00"/>
                </a:solidFill>
                <a:latin typeface="Trebuchet MS" charset="0"/>
                <a:ea typeface="MS PGothic" charset="0"/>
              </a:rPr>
              <a:t>Après</a:t>
            </a:r>
            <a:r>
              <a:rPr lang="en-US" sz="3200" b="1">
                <a:latin typeface="Trebuchet MS" charset="0"/>
                <a:ea typeface="MS PGothic" charset="0"/>
              </a:rPr>
              <a:t>, elle </a:t>
            </a:r>
            <a:r>
              <a:rPr lang="en-US" sz="3200" b="1">
                <a:solidFill>
                  <a:srgbClr val="FFFF00"/>
                </a:solidFill>
                <a:latin typeface="Trebuchet MS" charset="0"/>
                <a:ea typeface="MS PGothic" charset="0"/>
              </a:rPr>
              <a:t>commencera</a:t>
            </a:r>
            <a:r>
              <a:rPr lang="en-US" sz="3200" b="1">
                <a:latin typeface="Trebuchet MS" charset="0"/>
                <a:ea typeface="MS PGothic" charset="0"/>
              </a:rPr>
              <a:t> son nouveau travail </a:t>
            </a:r>
            <a:r>
              <a:rPr lang="en-US" sz="3200" b="1">
                <a:solidFill>
                  <a:srgbClr val="FFFF00"/>
                </a:solidFill>
                <a:latin typeface="Trebuchet MS" charset="0"/>
                <a:ea typeface="MS PGothic" charset="0"/>
              </a:rPr>
              <a:t>dans</a:t>
            </a:r>
            <a:r>
              <a:rPr lang="en-US" sz="3200" b="1">
                <a:latin typeface="Trebuchet MS" charset="0"/>
                <a:ea typeface="MS PGothic" charset="0"/>
              </a:rPr>
              <a:t> deux semaines avec le directeur de la région Asie-Pacifique.</a:t>
            </a:r>
          </a:p>
        </p:txBody>
      </p:sp>
    </p:spTree>
    <p:extLst>
      <p:ext uri="{BB962C8B-B14F-4D97-AF65-F5344CB8AC3E}">
        <p14:creationId xmlns:p14="http://schemas.microsoft.com/office/powerpoint/2010/main" val="39157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a:xfrm>
            <a:off x="395288" y="645584"/>
            <a:ext cx="8748712" cy="5985933"/>
          </a:xfrm>
        </p:spPr>
        <p:txBody>
          <a:bodyPr/>
          <a:lstStyle/>
          <a:p>
            <a:pPr marL="0" indent="0">
              <a:lnSpc>
                <a:spcPct val="150000"/>
              </a:lnSpc>
              <a:spcAft>
                <a:spcPts val="600"/>
              </a:spcAft>
              <a:buFont typeface="Wingdings 2" charset="0"/>
              <a:buNone/>
            </a:pPr>
            <a:r>
              <a:rPr lang="en-AU" sz="2800" b="1" i="1">
                <a:latin typeface="Trebuchet MS" charset="0"/>
                <a:ea typeface="MS PGothic" charset="0"/>
              </a:rPr>
              <a:t>c</a:t>
            </a:r>
            <a:r>
              <a:rPr lang="en-AU" sz="2800" b="1">
                <a:latin typeface="Arial" charset="0"/>
                <a:ea typeface="MS PGothic" charset="0"/>
              </a:rPr>
              <a:t>. </a:t>
            </a:r>
            <a:r>
              <a:rPr lang="en-AU" sz="2800" b="1">
                <a:solidFill>
                  <a:srgbClr val="FFFF00"/>
                </a:solidFill>
                <a:latin typeface="Trebuchet MS" charset="0"/>
                <a:ea typeface="MS PGothic" charset="0"/>
                <a:cs typeface="Trebuchet MS" charset="0"/>
              </a:rPr>
              <a:t>Après avoir obtenu</a:t>
            </a:r>
            <a:r>
              <a:rPr lang="en-AU" sz="2800" b="1">
                <a:latin typeface="Trebuchet MS" charset="0"/>
                <a:ea typeface="MS PGothic" charset="0"/>
                <a:cs typeface="Trebuchet MS" charset="0"/>
              </a:rPr>
              <a:t> un diplôme de commerce, </a:t>
            </a:r>
            <a:r>
              <a:rPr lang="en-AU" sz="2800" b="1">
                <a:solidFill>
                  <a:srgbClr val="FFFF00"/>
                </a:solidFill>
                <a:latin typeface="Trebuchet MS" charset="0"/>
                <a:ea typeface="MS PGothic" charset="0"/>
                <a:cs typeface="Trebuchet MS" charset="0"/>
              </a:rPr>
              <a:t>elle a commencé à travailler </a:t>
            </a:r>
            <a:r>
              <a:rPr lang="en-AU" sz="2800" b="1">
                <a:latin typeface="Trebuchet MS" charset="0"/>
                <a:ea typeface="MS PGothic" charset="0"/>
                <a:cs typeface="Trebuchet MS" charset="0"/>
              </a:rPr>
              <a:t>chez Yoplait il y a 5 ans comme réceptionniste. </a:t>
            </a:r>
            <a:r>
              <a:rPr lang="en-AU" sz="2800" b="1">
                <a:solidFill>
                  <a:srgbClr val="FFFF00"/>
                </a:solidFill>
                <a:latin typeface="Trebuchet MS" charset="0"/>
                <a:ea typeface="MS PGothic" charset="0"/>
                <a:cs typeface="Trebuchet MS" charset="0"/>
              </a:rPr>
              <a:t>Suite à cela</a:t>
            </a:r>
            <a:r>
              <a:rPr lang="en-AU" sz="2800" b="1">
                <a:latin typeface="Trebuchet MS" charset="0"/>
                <a:ea typeface="MS PGothic" charset="0"/>
                <a:cs typeface="Trebuchet MS" charset="0"/>
              </a:rPr>
              <a:t>, </a:t>
            </a:r>
            <a:r>
              <a:rPr lang="en-AU" sz="2800" b="1">
                <a:solidFill>
                  <a:srgbClr val="FFFF00"/>
                </a:solidFill>
                <a:latin typeface="Trebuchet MS" charset="0"/>
                <a:ea typeface="MS PGothic" charset="0"/>
                <a:cs typeface="Trebuchet MS" charset="0"/>
              </a:rPr>
              <a:t>elle est devenue </a:t>
            </a:r>
            <a:r>
              <a:rPr lang="en-AU" sz="2800" b="1">
                <a:latin typeface="Trebuchet MS" charset="0"/>
                <a:ea typeface="MS PGothic" charset="0"/>
                <a:cs typeface="Trebuchet MS" charset="0"/>
              </a:rPr>
              <a:t>vendeuse en magasin, assistante marketing, </a:t>
            </a:r>
            <a:r>
              <a:rPr lang="en-AU" sz="2800" b="1">
                <a:solidFill>
                  <a:srgbClr val="FFFF00"/>
                </a:solidFill>
                <a:latin typeface="Trebuchet MS" charset="0"/>
                <a:ea typeface="MS PGothic" charset="0"/>
                <a:cs typeface="Trebuchet MS" charset="0"/>
              </a:rPr>
              <a:t>puis</a:t>
            </a:r>
            <a:r>
              <a:rPr lang="en-AU" sz="2800" b="1">
                <a:latin typeface="Trebuchet MS" charset="0"/>
                <a:ea typeface="MS PGothic" charset="0"/>
                <a:cs typeface="Trebuchet MS" charset="0"/>
              </a:rPr>
              <a:t> chef de produit et </a:t>
            </a:r>
            <a:r>
              <a:rPr lang="en-AU" sz="2800" b="1">
                <a:solidFill>
                  <a:srgbClr val="FFFF00"/>
                </a:solidFill>
                <a:latin typeface="Trebuchet MS" charset="0"/>
                <a:ea typeface="MS PGothic" charset="0"/>
                <a:cs typeface="Trebuchet MS" charset="0"/>
              </a:rPr>
              <a:t>elle vient d’être nommée </a:t>
            </a:r>
            <a:r>
              <a:rPr lang="en-AU" sz="2800" b="1">
                <a:latin typeface="Trebuchet MS" charset="0"/>
                <a:ea typeface="MS PGothic" charset="0"/>
                <a:cs typeface="Trebuchet MS" charset="0"/>
              </a:rPr>
              <a:t>directrice marketing régionale.</a:t>
            </a:r>
            <a:endParaRPr lang="en-AU">
              <a:latin typeface="Trebuchet MS" charset="0"/>
              <a:ea typeface="MS PGothic" charset="0"/>
              <a:cs typeface="Trebuchet MS" charset="0"/>
            </a:endParaRPr>
          </a:p>
          <a:p>
            <a:pPr marL="0" indent="0" eaLnBrk="1" hangingPunct="1">
              <a:spcBef>
                <a:spcPts val="800"/>
              </a:spcBef>
              <a:buFont typeface="Wingdings 2" charset="0"/>
              <a:buNone/>
            </a:pPr>
            <a:endParaRPr lang="en-AU" sz="3200" b="1" i="1">
              <a:solidFill>
                <a:srgbClr val="000090"/>
              </a:solidFill>
              <a:latin typeface="Trebuchet MS" charset="0"/>
              <a:ea typeface="MS PGothic" charset="0"/>
            </a:endParaRPr>
          </a:p>
        </p:txBody>
      </p:sp>
    </p:spTree>
    <p:extLst>
      <p:ext uri="{BB962C8B-B14F-4D97-AF65-F5344CB8AC3E}">
        <p14:creationId xmlns:p14="http://schemas.microsoft.com/office/powerpoint/2010/main" val="3989507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323850" y="260351"/>
            <a:ext cx="88201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sz="3200" b="1">
              <a:solidFill>
                <a:schemeClr val="bg1"/>
              </a:solidFill>
              <a:latin typeface="Trebuchet MS" charset="0"/>
            </a:endParaRPr>
          </a:p>
        </p:txBody>
      </p:sp>
      <p:sp>
        <p:nvSpPr>
          <p:cNvPr id="98306" name="Rectangle 1"/>
          <p:cNvSpPr>
            <a:spLocks noChangeArrowheads="1"/>
          </p:cNvSpPr>
          <p:nvPr/>
        </p:nvSpPr>
        <p:spPr bwMode="auto">
          <a:xfrm>
            <a:off x="469704" y="608827"/>
            <a:ext cx="8529837"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b="1" dirty="0">
                <a:solidFill>
                  <a:schemeClr val="bg1"/>
                </a:solidFill>
                <a:latin typeface="Trebuchet MS" charset="0"/>
                <a:cs typeface="Trebuchet MS" charset="0"/>
              </a:rPr>
              <a:t>d. Elle </a:t>
            </a:r>
            <a:r>
              <a:rPr lang="fr-FR" sz="2800" b="1" dirty="0">
                <a:solidFill>
                  <a:srgbClr val="FFFF00"/>
                </a:solidFill>
                <a:latin typeface="Trebuchet MS" charset="0"/>
                <a:cs typeface="Trebuchet MS" charset="0"/>
              </a:rPr>
              <a:t>devra superviser </a:t>
            </a:r>
            <a:r>
              <a:rPr lang="fr-FR" sz="2800" b="1" dirty="0">
                <a:solidFill>
                  <a:schemeClr val="bg1"/>
                </a:solidFill>
                <a:latin typeface="Trebuchet MS" charset="0"/>
                <a:cs typeface="Trebuchet MS" charset="0"/>
              </a:rPr>
              <a:t>les vendeurs </a:t>
            </a:r>
            <a:r>
              <a:rPr lang="fr-FR" sz="2800" b="1" dirty="0">
                <a:solidFill>
                  <a:srgbClr val="FFFF00"/>
                </a:solidFill>
                <a:latin typeface="Trebuchet MS" charset="0"/>
                <a:cs typeface="Trebuchet MS" charset="0"/>
              </a:rPr>
              <a:t>et rendre </a:t>
            </a:r>
            <a:r>
              <a:rPr lang="fr-FR" sz="2800" b="1" dirty="0">
                <a:solidFill>
                  <a:schemeClr val="bg1"/>
                </a:solidFill>
                <a:latin typeface="Trebuchet MS" charset="0"/>
                <a:cs typeface="Trebuchet MS" charset="0"/>
              </a:rPr>
              <a:t>visite aux commerçants, </a:t>
            </a:r>
            <a:r>
              <a:rPr lang="fr-FR" sz="2800" b="1" dirty="0">
                <a:solidFill>
                  <a:srgbClr val="FFFF00"/>
                </a:solidFill>
                <a:latin typeface="Trebuchet MS" charset="0"/>
                <a:cs typeface="Trebuchet MS" charset="0"/>
              </a:rPr>
              <a:t>donc</a:t>
            </a:r>
            <a:r>
              <a:rPr lang="fr-FR" sz="2800" b="1" dirty="0">
                <a:solidFill>
                  <a:schemeClr val="bg1"/>
                </a:solidFill>
                <a:latin typeface="Trebuchet MS" charset="0"/>
                <a:cs typeface="Trebuchet MS" charset="0"/>
              </a:rPr>
              <a:t> voyager plus/avoir plus de contacts avec les magasins/mieux comprendre les commerçants. Par conséquent, en ce qui concerne sa vie privée, elle </a:t>
            </a:r>
            <a:r>
              <a:rPr lang="fr-FR" sz="2800" b="1" dirty="0">
                <a:solidFill>
                  <a:srgbClr val="FFFF00"/>
                </a:solidFill>
                <a:latin typeface="Trebuchet MS" charset="0"/>
                <a:cs typeface="Trebuchet MS" charset="0"/>
              </a:rPr>
              <a:t>aura </a:t>
            </a:r>
            <a:r>
              <a:rPr lang="fr-FR" sz="2800" b="1" dirty="0">
                <a:solidFill>
                  <a:schemeClr val="bg1"/>
                </a:solidFill>
                <a:latin typeface="Trebuchet MS" charset="0"/>
                <a:cs typeface="Trebuchet MS" charset="0"/>
              </a:rPr>
              <a:t>moins de temps avec sa famille et </a:t>
            </a:r>
            <a:r>
              <a:rPr lang="fr-FR" sz="2800" b="1" dirty="0">
                <a:solidFill>
                  <a:srgbClr val="FFFF00"/>
                </a:solidFill>
                <a:latin typeface="Trebuchet MS" charset="0"/>
                <a:cs typeface="Trebuchet MS" charset="0"/>
              </a:rPr>
              <a:t>sera</a:t>
            </a:r>
            <a:r>
              <a:rPr lang="fr-FR" sz="2800" b="1" dirty="0">
                <a:solidFill>
                  <a:schemeClr val="bg1"/>
                </a:solidFill>
                <a:latin typeface="Trebuchet MS" charset="0"/>
                <a:cs typeface="Trebuchet MS" charset="0"/>
              </a:rPr>
              <a:t> plus indépendante.</a:t>
            </a:r>
          </a:p>
          <a:p>
            <a:endParaRPr lang="fr-FR" sz="2800" b="1" i="1" dirty="0">
              <a:solidFill>
                <a:schemeClr val="bg1"/>
              </a:solidFill>
              <a:latin typeface="Trebuchet MS" charset="0"/>
              <a:cs typeface="Trebuchet MS" charset="0"/>
            </a:endParaRPr>
          </a:p>
          <a:p>
            <a:r>
              <a:rPr lang="fr-FR" sz="2800" b="1" dirty="0">
                <a:solidFill>
                  <a:schemeClr val="bg1"/>
                </a:solidFill>
                <a:latin typeface="Trebuchet MS" charset="0"/>
                <a:cs typeface="Trebuchet MS" charset="0"/>
              </a:rPr>
              <a:t>Be </a:t>
            </a:r>
            <a:r>
              <a:rPr lang="fr-FR" sz="2800" b="1" dirty="0" err="1">
                <a:solidFill>
                  <a:schemeClr val="bg1"/>
                </a:solidFill>
                <a:latin typeface="Trebuchet MS" charset="0"/>
                <a:cs typeface="Trebuchet MS" charset="0"/>
              </a:rPr>
              <a:t>careful</a:t>
            </a:r>
            <a:r>
              <a:rPr lang="fr-FR" sz="2800" b="1" dirty="0">
                <a:solidFill>
                  <a:schemeClr val="bg1"/>
                </a:solidFill>
                <a:latin typeface="Trebuchet MS" charset="0"/>
                <a:cs typeface="Trebuchet MS" charset="0"/>
              </a:rPr>
              <a:t> not to </a:t>
            </a:r>
            <a:r>
              <a:rPr lang="fr-FR" sz="2800" b="1" dirty="0" err="1">
                <a:solidFill>
                  <a:schemeClr val="bg1"/>
                </a:solidFill>
                <a:latin typeface="Trebuchet MS" charset="0"/>
                <a:cs typeface="Trebuchet MS" charset="0"/>
              </a:rPr>
              <a:t>include</a:t>
            </a:r>
            <a:r>
              <a:rPr lang="fr-FR" sz="2800" b="1" dirty="0">
                <a:solidFill>
                  <a:schemeClr val="bg1"/>
                </a:solidFill>
                <a:latin typeface="Trebuchet MS" charset="0"/>
                <a:cs typeface="Trebuchet MS" charset="0"/>
              </a:rPr>
              <a:t> the </a:t>
            </a:r>
            <a:r>
              <a:rPr lang="fr-FR" sz="2800" b="1" dirty="0" err="1">
                <a:solidFill>
                  <a:schemeClr val="bg1"/>
                </a:solidFill>
                <a:latin typeface="Trebuchet MS" charset="0"/>
                <a:cs typeface="Trebuchet MS" charset="0"/>
              </a:rPr>
              <a:t>same</a:t>
            </a:r>
            <a:r>
              <a:rPr lang="fr-FR" sz="2800" b="1" dirty="0">
                <a:solidFill>
                  <a:schemeClr val="bg1"/>
                </a:solidFill>
                <a:latin typeface="Trebuchet MS" charset="0"/>
                <a:cs typeface="Trebuchet MS" charset="0"/>
              </a:rPr>
              <a:t> information </a:t>
            </a:r>
            <a:r>
              <a:rPr lang="fr-FR" sz="2800" b="1" dirty="0" err="1">
                <a:solidFill>
                  <a:schemeClr val="bg1"/>
                </a:solidFill>
                <a:latin typeface="Trebuchet MS" charset="0"/>
                <a:cs typeface="Trebuchet MS" charset="0"/>
              </a:rPr>
              <a:t>twice</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Even</a:t>
            </a:r>
            <a:r>
              <a:rPr lang="fr-FR" sz="2800" b="1" dirty="0">
                <a:solidFill>
                  <a:schemeClr val="bg1"/>
                </a:solidFill>
                <a:latin typeface="Trebuchet MS" charset="0"/>
                <a:cs typeface="Trebuchet MS" charset="0"/>
              </a:rPr>
              <a:t> if the </a:t>
            </a:r>
            <a:r>
              <a:rPr lang="fr-FR" sz="2800" b="1" dirty="0" err="1">
                <a:solidFill>
                  <a:schemeClr val="bg1"/>
                </a:solidFill>
                <a:latin typeface="Trebuchet MS" charset="0"/>
                <a:cs typeface="Trebuchet MS" charset="0"/>
              </a:rPr>
              <a:t>text</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presents</a:t>
            </a:r>
            <a:r>
              <a:rPr lang="fr-FR" sz="2800" b="1" dirty="0">
                <a:solidFill>
                  <a:schemeClr val="bg1"/>
                </a:solidFill>
                <a:latin typeface="Trebuchet MS" charset="0"/>
                <a:cs typeface="Trebuchet MS" charset="0"/>
              </a:rPr>
              <a:t> a paraphrase, VCAA </a:t>
            </a:r>
            <a:r>
              <a:rPr lang="fr-FR" sz="2800" b="1" dirty="0" err="1">
                <a:solidFill>
                  <a:schemeClr val="bg1"/>
                </a:solidFill>
                <a:latin typeface="Trebuchet MS" charset="0"/>
                <a:cs typeface="Trebuchet MS" charset="0"/>
              </a:rPr>
              <a:t>is</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likely</a:t>
            </a:r>
            <a:r>
              <a:rPr lang="fr-FR" sz="2800" b="1" dirty="0">
                <a:solidFill>
                  <a:schemeClr val="bg1"/>
                </a:solidFill>
                <a:latin typeface="Trebuchet MS" charset="0"/>
                <a:cs typeface="Trebuchet MS" charset="0"/>
              </a:rPr>
              <a:t> to </a:t>
            </a:r>
            <a:r>
              <a:rPr lang="fr-FR" sz="2800" b="1" dirty="0" err="1">
                <a:solidFill>
                  <a:schemeClr val="bg1"/>
                </a:solidFill>
                <a:latin typeface="Trebuchet MS" charset="0"/>
                <a:cs typeface="Trebuchet MS" charset="0"/>
              </a:rPr>
              <a:t>be</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looking</a:t>
            </a:r>
            <a:r>
              <a:rPr lang="fr-FR" sz="2800" b="1" dirty="0">
                <a:solidFill>
                  <a:schemeClr val="bg1"/>
                </a:solidFill>
                <a:latin typeface="Trebuchet MS" charset="0"/>
                <a:cs typeface="Trebuchet MS" charset="0"/>
              </a:rPr>
              <a:t> for distinct points not the </a:t>
            </a:r>
            <a:r>
              <a:rPr lang="fr-FR" sz="2800" b="1" dirty="0" err="1">
                <a:solidFill>
                  <a:schemeClr val="bg1"/>
                </a:solidFill>
                <a:latin typeface="Trebuchet MS" charset="0"/>
                <a:cs typeface="Trebuchet MS" charset="0"/>
              </a:rPr>
              <a:t>same</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thing</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said</a:t>
            </a:r>
            <a:r>
              <a:rPr lang="fr-FR" sz="2800" b="1" dirty="0">
                <a:solidFill>
                  <a:schemeClr val="bg1"/>
                </a:solidFill>
                <a:latin typeface="Trebuchet MS" charset="0"/>
                <a:cs typeface="Trebuchet MS" charset="0"/>
              </a:rPr>
              <a:t> in 2 </a:t>
            </a:r>
            <a:r>
              <a:rPr lang="fr-FR" sz="2800" b="1" dirty="0" err="1">
                <a:solidFill>
                  <a:schemeClr val="bg1"/>
                </a:solidFill>
                <a:latin typeface="Trebuchet MS" charset="0"/>
                <a:cs typeface="Trebuchet MS" charset="0"/>
              </a:rPr>
              <a:t>different</a:t>
            </a:r>
            <a:r>
              <a:rPr lang="fr-FR" sz="2800" b="1" dirty="0">
                <a:solidFill>
                  <a:schemeClr val="bg1"/>
                </a:solidFill>
                <a:latin typeface="Trebuchet MS" charset="0"/>
                <a:cs typeface="Trebuchet MS" charset="0"/>
              </a:rPr>
              <a:t> </a:t>
            </a:r>
            <a:r>
              <a:rPr lang="fr-FR" sz="2800" b="1" dirty="0" err="1">
                <a:solidFill>
                  <a:schemeClr val="bg1"/>
                </a:solidFill>
                <a:latin typeface="Trebuchet MS" charset="0"/>
                <a:cs typeface="Trebuchet MS" charset="0"/>
              </a:rPr>
              <a:t>ways</a:t>
            </a:r>
            <a:endParaRPr lang="en-AU" sz="2800" b="1" dirty="0">
              <a:solidFill>
                <a:schemeClr val="bg1"/>
              </a:solidFill>
              <a:latin typeface="Trebuchet MS" charset="0"/>
              <a:cs typeface="Trebuchet MS" charset="0"/>
            </a:endParaRPr>
          </a:p>
        </p:txBody>
      </p:sp>
    </p:spTree>
    <p:extLst>
      <p:ext uri="{BB962C8B-B14F-4D97-AF65-F5344CB8AC3E}">
        <p14:creationId xmlns:p14="http://schemas.microsoft.com/office/powerpoint/2010/main" val="86805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72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algn="r" eaLnBrk="1" hangingPunct="1"/>
            <a:r>
              <a:rPr lang="en-AU" sz="4000" b="1">
                <a:latin typeface="Arial" charset="0"/>
                <a:ea typeface="MS PGothic" charset="0"/>
              </a:rPr>
              <a:t>La compréhension écrite</a:t>
            </a:r>
            <a:endParaRPr lang="en-US" sz="4000">
              <a:latin typeface="Arial" charset="0"/>
              <a:ea typeface="MS PGothic" charset="0"/>
            </a:endParaRPr>
          </a:p>
        </p:txBody>
      </p:sp>
      <p:sp>
        <p:nvSpPr>
          <p:cNvPr id="100354" name="Content Placeholder 2"/>
          <p:cNvSpPr>
            <a:spLocks noGrp="1"/>
          </p:cNvSpPr>
          <p:nvPr>
            <p:ph idx="1"/>
          </p:nvPr>
        </p:nvSpPr>
        <p:spPr/>
        <p:txBody>
          <a:bodyPr/>
          <a:lstStyle/>
          <a:p>
            <a:pPr marL="0" indent="0" algn="r" eaLnBrk="1" hangingPunct="1">
              <a:buFont typeface="Wingdings 2" charset="0"/>
              <a:buNone/>
            </a:pPr>
            <a:r>
              <a:rPr lang="en-US" sz="2000" b="1">
                <a:latin typeface="Arial" charset="0"/>
                <a:ea typeface="MS PGothic" charset="0"/>
              </a:rPr>
              <a:t>A</a:t>
            </a:r>
            <a:r>
              <a:rPr lang="en-AU" sz="2000" b="1">
                <a:latin typeface="Arial" charset="0"/>
                <a:ea typeface="MS PGothic" charset="0"/>
              </a:rPr>
              <a:t>vec Tasha Brown</a:t>
            </a:r>
          </a:p>
          <a:p>
            <a:pPr marL="0" indent="0" algn="r" eaLnBrk="1" hangingPunct="1">
              <a:buFont typeface="Wingdings 2" charset="0"/>
              <a:buNone/>
            </a:pPr>
            <a:r>
              <a:rPr lang="en-AU" sz="2000" b="1">
                <a:latin typeface="Arial" charset="0"/>
                <a:ea typeface="MS PGothic" charset="0"/>
              </a:rPr>
              <a:t>À la page 9</a:t>
            </a:r>
          </a:p>
          <a:p>
            <a:pPr marL="0" indent="0" algn="ctr">
              <a:buFont typeface="Wingdings 2" charset="0"/>
              <a:buNone/>
            </a:pPr>
            <a:endParaRPr lang="en-AU" sz="4000" b="1">
              <a:latin typeface="Arial" charset="0"/>
              <a:ea typeface="MS PGothic" charset="0"/>
            </a:endParaRPr>
          </a:p>
          <a:p>
            <a:pPr marL="0" indent="0" algn="ctr">
              <a:buFont typeface="Wingdings 2" charset="0"/>
              <a:buNone/>
            </a:pPr>
            <a:r>
              <a:rPr lang="en-AU" sz="4000" b="1">
                <a:latin typeface="Arial" charset="0"/>
                <a:ea typeface="MS PGothic" charset="0"/>
              </a:rPr>
              <a:t>How to best prepare?</a:t>
            </a:r>
          </a:p>
          <a:p>
            <a:pPr marL="0" indent="0" algn="ctr">
              <a:buFont typeface="Wingdings 2" charset="0"/>
              <a:buNone/>
            </a:pPr>
            <a:endParaRPr lang="en-AU" sz="2800" b="1">
              <a:latin typeface="Arial" charset="0"/>
              <a:ea typeface="MS PGothic" charset="0"/>
            </a:endParaRPr>
          </a:p>
          <a:p>
            <a:pPr marL="0" indent="0" algn="ctr" eaLnBrk="1" hangingPunct="1"/>
            <a:endParaRPr lang="en-US" b="1">
              <a:latin typeface="Arial" charset="0"/>
              <a:ea typeface="MS PGothic" charset="0"/>
            </a:endParaRPr>
          </a:p>
        </p:txBody>
      </p:sp>
    </p:spTree>
    <p:extLst>
      <p:ext uri="{BB962C8B-B14F-4D97-AF65-F5344CB8AC3E}">
        <p14:creationId xmlns:p14="http://schemas.microsoft.com/office/powerpoint/2010/main" val="8632665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6" y="933451"/>
            <a:ext cx="31273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extLst>
          </p:cNvPr>
          <p:cNvSpPr/>
          <p:nvPr/>
        </p:nvSpPr>
        <p:spPr>
          <a:xfrm>
            <a:off x="323853" y="668867"/>
            <a:ext cx="4968875" cy="2567517"/>
          </a:xfrm>
          <a:prstGeom prst="wedgeEllipseCallout">
            <a:avLst>
              <a:gd name="adj1" fmla="val 79453"/>
              <a:gd name="adj2" fmla="val 21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700" b="1" dirty="0">
                <a:latin typeface="Arial" panose="020B0604020202020204" pitchFamily="34" charset="0"/>
                <a:cs typeface="Arial" panose="020B0604020202020204" pitchFamily="34" charset="0"/>
              </a:rPr>
              <a:t>Pas de </a:t>
            </a:r>
            <a:r>
              <a:rPr lang="en-AU" sz="2700" b="1" dirty="0" err="1">
                <a:latin typeface="Arial" panose="020B0604020202020204" pitchFamily="34" charset="0"/>
                <a:cs typeface="Arial" panose="020B0604020202020204" pitchFamily="34" charset="0"/>
              </a:rPr>
              <a:t>panique</a:t>
            </a:r>
            <a:r>
              <a:rPr lang="en-AU" sz="2700" b="1" dirty="0">
                <a:latin typeface="Arial" panose="020B0604020202020204" pitchFamily="34" charset="0"/>
                <a:cs typeface="Arial" panose="020B0604020202020204" pitchFamily="34" charset="0"/>
              </a:rPr>
              <a:t> ! </a:t>
            </a:r>
          </a:p>
          <a:p>
            <a:pPr algn="ctr">
              <a:defRPr/>
            </a:pPr>
            <a:r>
              <a:rPr lang="en-AU" sz="2700" b="1" dirty="0">
                <a:latin typeface="Arial" panose="020B0604020202020204" pitchFamily="34" charset="0"/>
                <a:cs typeface="Arial" panose="020B0604020202020204" pitchFamily="34" charset="0"/>
              </a:rPr>
              <a:t>Il </a:t>
            </a:r>
            <a:r>
              <a:rPr lang="en-AU" sz="2700" b="1" dirty="0" err="1">
                <a:latin typeface="Arial" panose="020B0604020202020204" pitchFamily="34" charset="0"/>
                <a:cs typeface="Arial" panose="020B0604020202020204" pitchFamily="34" charset="0"/>
              </a:rPr>
              <a:t>est</a:t>
            </a:r>
            <a:r>
              <a:rPr lang="en-AU" sz="2700" b="1" dirty="0">
                <a:latin typeface="Arial" panose="020B0604020202020204" pitchFamily="34" charset="0"/>
                <a:cs typeface="Arial" panose="020B0604020202020204" pitchFamily="34" charset="0"/>
              </a:rPr>
              <a:t> encore temps !</a:t>
            </a:r>
          </a:p>
        </p:txBody>
      </p:sp>
      <p:sp>
        <p:nvSpPr>
          <p:cNvPr id="102403" name="TextBox 5"/>
          <p:cNvSpPr txBox="1">
            <a:spLocks noChangeArrowheads="1"/>
          </p:cNvSpPr>
          <p:nvPr/>
        </p:nvSpPr>
        <p:spPr bwMode="auto">
          <a:xfrm>
            <a:off x="565150" y="4241800"/>
            <a:ext cx="47450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AU" b="1"/>
              <a:t>It is not too late, you can start </a:t>
            </a:r>
            <a:r>
              <a:rPr lang="en-AU" sz="4900" b="1">
                <a:solidFill>
                  <a:srgbClr val="FF0000"/>
                </a:solidFill>
              </a:rPr>
              <a:t>now !</a:t>
            </a:r>
          </a:p>
          <a:p>
            <a:endParaRPr lang="en-AU" sz="1800"/>
          </a:p>
        </p:txBody>
      </p:sp>
    </p:spTree>
    <p:extLst>
      <p:ext uri="{BB962C8B-B14F-4D97-AF65-F5344CB8AC3E}">
        <p14:creationId xmlns:p14="http://schemas.microsoft.com/office/powerpoint/2010/main" val="28245277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643668" y="834963"/>
            <a:ext cx="8070120" cy="6023038"/>
          </a:xfrm>
        </p:spPr>
        <p:txBody>
          <a:bodyPr/>
          <a:lstStyle/>
          <a:p>
            <a:pPr marL="107950" indent="0">
              <a:spcBef>
                <a:spcPts val="800"/>
              </a:spcBef>
              <a:buFont typeface="Wingdings 2" charset="0"/>
              <a:buNone/>
            </a:pPr>
            <a:r>
              <a:rPr lang="en-AU" sz="2800" b="1" dirty="0">
                <a:latin typeface="Arial" charset="0"/>
                <a:ea typeface="MS PGothic" charset="0"/>
              </a:rPr>
              <a:t>Read anything you can obtain in French </a:t>
            </a:r>
            <a:r>
              <a:rPr lang="mr-IN" sz="2800" b="1" dirty="0">
                <a:latin typeface="Arial" charset="0"/>
                <a:ea typeface="MS PGothic" charset="0"/>
              </a:rPr>
              <a:t>–</a:t>
            </a:r>
            <a:r>
              <a:rPr lang="en-AU" sz="2800" b="1" dirty="0">
                <a:latin typeface="Arial" charset="0"/>
                <a:ea typeface="MS PGothic" charset="0"/>
              </a:rPr>
              <a:t> read for understanding, grammar, vocabulary and pleasure!</a:t>
            </a:r>
          </a:p>
          <a:p>
            <a:pPr marL="107950" indent="0">
              <a:lnSpc>
                <a:spcPct val="120000"/>
              </a:lnSpc>
              <a:spcBef>
                <a:spcPts val="800"/>
              </a:spcBef>
              <a:buFont typeface="Wingdings" charset="0"/>
              <a:buChar char="Ø"/>
            </a:pPr>
            <a:r>
              <a:rPr lang="en-AU" sz="2800" b="1" dirty="0">
                <a:latin typeface="Arial" charset="0"/>
                <a:ea typeface="MS PGothic" charset="0"/>
              </a:rPr>
              <a:t>Short articles (le Monde, Figaro, le petit journal, </a:t>
            </a:r>
            <a:r>
              <a:rPr lang="en-AU" sz="2800" b="1" dirty="0" err="1">
                <a:latin typeface="Arial" charset="0"/>
                <a:ea typeface="MS PGothic" charset="0"/>
              </a:rPr>
              <a:t>Phosphore</a:t>
            </a:r>
            <a:r>
              <a:rPr lang="en-AU" sz="2800" b="1" dirty="0">
                <a:latin typeface="Arial" charset="0"/>
                <a:ea typeface="MS PGothic" charset="0"/>
              </a:rPr>
              <a:t>, Bien Dire, France Info)</a:t>
            </a:r>
          </a:p>
          <a:p>
            <a:pPr marL="107950" indent="0">
              <a:lnSpc>
                <a:spcPct val="120000"/>
              </a:lnSpc>
              <a:spcBef>
                <a:spcPts val="800"/>
              </a:spcBef>
              <a:buFont typeface="Wingdings" charset="0"/>
              <a:buChar char="Ø"/>
            </a:pPr>
            <a:r>
              <a:rPr lang="en-AU" sz="2800" b="1" dirty="0">
                <a:latin typeface="Arial" charset="0"/>
                <a:ea typeface="MS PGothic" charset="0"/>
              </a:rPr>
              <a:t>Follow blogs of your interest in French</a:t>
            </a:r>
          </a:p>
          <a:p>
            <a:pPr marL="107950" indent="0">
              <a:lnSpc>
                <a:spcPct val="120000"/>
              </a:lnSpc>
              <a:spcBef>
                <a:spcPts val="800"/>
              </a:spcBef>
              <a:buFont typeface="Wingdings" charset="0"/>
              <a:buChar char="Ø"/>
            </a:pPr>
            <a:r>
              <a:rPr lang="en-AU" sz="2800" b="1" dirty="0">
                <a:latin typeface="Arial" charset="0"/>
                <a:ea typeface="MS PGothic" charset="0"/>
              </a:rPr>
              <a:t>Read books/ </a:t>
            </a:r>
            <a:r>
              <a:rPr lang="en-AU" sz="2800" b="1" dirty="0" err="1">
                <a:latin typeface="Arial" charset="0"/>
                <a:ea typeface="MS PGothic" charset="0"/>
              </a:rPr>
              <a:t>ebooks</a:t>
            </a:r>
            <a:r>
              <a:rPr lang="en-AU" sz="2800" b="1" dirty="0">
                <a:latin typeface="Arial" charset="0"/>
                <a:ea typeface="MS PGothic" charset="0"/>
              </a:rPr>
              <a:t> in French</a:t>
            </a:r>
          </a:p>
        </p:txBody>
      </p:sp>
    </p:spTree>
    <p:extLst>
      <p:ext uri="{BB962C8B-B14F-4D97-AF65-F5344CB8AC3E}">
        <p14:creationId xmlns:p14="http://schemas.microsoft.com/office/powerpoint/2010/main" val="425156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p:txBody>
          <a:bodyPr/>
          <a:lstStyle/>
          <a:p>
            <a:pPr algn="ctr" eaLnBrk="1" hangingPunct="1"/>
            <a:r>
              <a:rPr lang="en-AU" sz="3600" b="1">
                <a:latin typeface="Arial" charset="0"/>
                <a:ea typeface="MS PGothic" charset="0"/>
              </a:rPr>
              <a:t>Reading Strategies</a:t>
            </a:r>
          </a:p>
        </p:txBody>
      </p:sp>
      <p:sp>
        <p:nvSpPr>
          <p:cNvPr id="106498" name="Rectangle 3"/>
          <p:cNvSpPr>
            <a:spLocks noGrp="1"/>
          </p:cNvSpPr>
          <p:nvPr>
            <p:ph idx="1"/>
          </p:nvPr>
        </p:nvSpPr>
        <p:spPr>
          <a:xfrm>
            <a:off x="457200" y="1509186"/>
            <a:ext cx="8229600" cy="5463116"/>
          </a:xfrm>
        </p:spPr>
        <p:txBody>
          <a:bodyPr/>
          <a:lstStyle/>
          <a:p>
            <a:pPr marL="0" indent="0" eaLnBrk="1" hangingPunct="1">
              <a:spcBef>
                <a:spcPct val="0"/>
              </a:spcBef>
              <a:buFont typeface="Wingdings 2" charset="0"/>
              <a:buNone/>
            </a:pPr>
            <a:r>
              <a:rPr lang="en-AU" sz="2800" b="1">
                <a:latin typeface="Arial" charset="0"/>
                <a:ea typeface="MS PGothic" charset="0"/>
              </a:rPr>
              <a:t>1. Grab your highlighter and a pen to read questions </a:t>
            </a:r>
            <a:r>
              <a:rPr lang="en-AU" sz="2800" b="1">
                <a:solidFill>
                  <a:srgbClr val="DDF53D"/>
                </a:solidFill>
                <a:latin typeface="Arial" charset="0"/>
                <a:ea typeface="MS PGothic" charset="0"/>
              </a:rPr>
              <a:t>carefully and </a:t>
            </a:r>
            <a:r>
              <a:rPr lang="en-AU" sz="2800" b="1">
                <a:latin typeface="Arial" charset="0"/>
                <a:ea typeface="MS PGothic" charset="0"/>
              </a:rPr>
              <a:t>to help you read the texts </a:t>
            </a:r>
            <a:r>
              <a:rPr lang="en-AU" sz="2800" b="1">
                <a:solidFill>
                  <a:srgbClr val="DDF53D"/>
                </a:solidFill>
                <a:latin typeface="Arial" charset="0"/>
                <a:ea typeface="MS PGothic" charset="0"/>
              </a:rPr>
              <a:t>selectively and efficiently</a:t>
            </a:r>
            <a:r>
              <a:rPr lang="en-AU" sz="2800" b="1">
                <a:latin typeface="Arial" charset="0"/>
                <a:ea typeface="MS PGothic" charset="0"/>
              </a:rPr>
              <a:t>. </a:t>
            </a:r>
          </a:p>
          <a:p>
            <a:pPr marL="0" indent="0" eaLnBrk="1" hangingPunct="1">
              <a:spcBef>
                <a:spcPct val="0"/>
              </a:spcBef>
              <a:buFont typeface="Wingdings" charset="0"/>
              <a:buNone/>
            </a:pPr>
            <a:endParaRPr lang="en-AU" sz="2800" b="1">
              <a:latin typeface="Arial" charset="0"/>
              <a:ea typeface="MS PGothic" charset="0"/>
            </a:endParaRPr>
          </a:p>
          <a:p>
            <a:pPr lvl="2" eaLnBrk="1" hangingPunct="1">
              <a:spcBef>
                <a:spcPct val="0"/>
              </a:spcBef>
            </a:pPr>
            <a:r>
              <a:rPr lang="en-AU" sz="2800" b="1">
                <a:solidFill>
                  <a:srgbClr val="DDF53D"/>
                </a:solidFill>
                <a:latin typeface="Arial" charset="0"/>
                <a:ea typeface="MS PGothic" charset="0"/>
              </a:rPr>
              <a:t>Broad </a:t>
            </a:r>
            <a:r>
              <a:rPr lang="en-AU" sz="2800" b="1">
                <a:latin typeface="Arial" charset="0"/>
                <a:ea typeface="MS PGothic" charset="0"/>
              </a:rPr>
              <a:t>outline of events </a:t>
            </a:r>
          </a:p>
          <a:p>
            <a:pPr lvl="2" eaLnBrk="1" hangingPunct="1">
              <a:spcBef>
                <a:spcPct val="0"/>
              </a:spcBef>
            </a:pPr>
            <a:r>
              <a:rPr lang="en-AU" sz="2800" b="1">
                <a:solidFill>
                  <a:srgbClr val="DDF53D"/>
                </a:solidFill>
                <a:latin typeface="Arial" charset="0"/>
                <a:ea typeface="MS PGothic" charset="0"/>
              </a:rPr>
              <a:t>Precise </a:t>
            </a:r>
            <a:r>
              <a:rPr lang="en-AU" sz="2800" b="1">
                <a:latin typeface="Arial" charset="0"/>
                <a:ea typeface="MS PGothic" charset="0"/>
              </a:rPr>
              <a:t>information to be sought</a:t>
            </a:r>
          </a:p>
          <a:p>
            <a:pPr lvl="2" eaLnBrk="1" hangingPunct="1">
              <a:spcBef>
                <a:spcPct val="0"/>
              </a:spcBef>
            </a:pPr>
            <a:r>
              <a:rPr lang="en-AU" sz="2800" b="1">
                <a:latin typeface="Arial" charset="0"/>
                <a:ea typeface="MS PGothic" charset="0"/>
              </a:rPr>
              <a:t>Vocabulary (use logic before a dictionary)</a:t>
            </a:r>
          </a:p>
          <a:p>
            <a:pPr lvl="2" eaLnBrk="1" hangingPunct="1">
              <a:spcBef>
                <a:spcPct val="0"/>
              </a:spcBef>
            </a:pPr>
            <a:endParaRPr lang="en-AU" sz="3200" b="1">
              <a:latin typeface="Arial" charset="0"/>
              <a:ea typeface="MS PGothic" charset="0"/>
            </a:endParaRPr>
          </a:p>
        </p:txBody>
      </p:sp>
    </p:spTree>
    <p:extLst>
      <p:ext uri="{BB962C8B-B14F-4D97-AF65-F5344CB8AC3E}">
        <p14:creationId xmlns:p14="http://schemas.microsoft.com/office/powerpoint/2010/main" val="3734544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5" y="293020"/>
            <a:ext cx="7583487" cy="1044388"/>
          </a:xfrm>
        </p:spPr>
        <p:txBody>
          <a:bodyPr/>
          <a:lstStyle/>
          <a:p>
            <a:pPr algn="ctr"/>
            <a:r>
              <a:rPr lang="en-US" sz="5400" b="1" dirty="0" smtClean="0"/>
              <a:t>The Oral Exam</a:t>
            </a:r>
            <a:endParaRPr lang="en-US" sz="5400" b="1" dirty="0"/>
          </a:p>
        </p:txBody>
      </p:sp>
      <p:sp>
        <p:nvSpPr>
          <p:cNvPr id="3" name="Content Placeholder 2"/>
          <p:cNvSpPr>
            <a:spLocks noGrp="1"/>
          </p:cNvSpPr>
          <p:nvPr>
            <p:ph idx="1"/>
          </p:nvPr>
        </p:nvSpPr>
        <p:spPr/>
        <p:txBody>
          <a:bodyPr/>
          <a:lstStyle/>
          <a:p>
            <a:pPr marL="0" indent="0">
              <a:buNone/>
            </a:pPr>
            <a:r>
              <a:rPr lang="en-US" sz="2800" b="1" dirty="0" smtClean="0"/>
              <a:t>From </a:t>
            </a:r>
            <a:r>
              <a:rPr lang="en-AU" sz="2800" b="1" dirty="0" smtClean="0"/>
              <a:t>Monday 7 – Tuesday 29  October 2019</a:t>
            </a:r>
          </a:p>
          <a:p>
            <a:pPr marL="0" indent="0">
              <a:buNone/>
            </a:pPr>
            <a:endParaRPr lang="en-AU" sz="2400" b="1" dirty="0"/>
          </a:p>
          <a:p>
            <a:pPr marL="0" indent="0">
              <a:buNone/>
            </a:pPr>
            <a:r>
              <a:rPr lang="en-AU" sz="2400" b="1" dirty="0" smtClean="0"/>
              <a:t>VCAA </a:t>
            </a:r>
            <a:r>
              <a:rPr lang="en-AU" sz="2400" b="1" dirty="0"/>
              <a:t>advice slips sent to schools from Monday </a:t>
            </a:r>
            <a:r>
              <a:rPr lang="en-AU" sz="2400" b="1" dirty="0" smtClean="0"/>
              <a:t>7 </a:t>
            </a:r>
            <a:r>
              <a:rPr lang="en-AU" sz="2400" b="1" dirty="0"/>
              <a:t>August (Generally all arrive by end August</a:t>
            </a:r>
            <a:r>
              <a:rPr lang="en-AU" sz="2400" b="1" dirty="0" smtClean="0"/>
              <a:t>)</a:t>
            </a:r>
            <a:r>
              <a:rPr lang="en-US" sz="2400" b="1" dirty="0" smtClean="0"/>
              <a:t> </a:t>
            </a:r>
          </a:p>
          <a:p>
            <a:pPr marL="0" indent="0">
              <a:buNone/>
            </a:pPr>
            <a:endParaRPr lang="en-AU" b="1" dirty="0"/>
          </a:p>
          <a:p>
            <a:pPr marL="0" indent="0">
              <a:buNone/>
            </a:pPr>
            <a:endParaRPr lang="en-US" dirty="0"/>
          </a:p>
        </p:txBody>
      </p:sp>
    </p:spTree>
    <p:extLst>
      <p:ext uri="{BB962C8B-B14F-4D97-AF65-F5344CB8AC3E}">
        <p14:creationId xmlns:p14="http://schemas.microsoft.com/office/powerpoint/2010/main" val="19183633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9F9EF2EA-D41C-8C43-94C8-244EC570A053}" type="slidenum">
              <a:rPr lang="en-AU" sz="1200">
                <a:latin typeface="Arial Black" charset="0"/>
              </a:rPr>
              <a:pPr algn="r"/>
              <a:t>50</a:t>
            </a:fld>
            <a:endParaRPr lang="en-AU" sz="1200">
              <a:latin typeface="Arial Black" charset="0"/>
            </a:endParaRPr>
          </a:p>
        </p:txBody>
      </p:sp>
      <p:sp>
        <p:nvSpPr>
          <p:cNvPr id="295940" name="Rectangle 3"/>
          <p:cNvSpPr>
            <a:spLocks noGrp="1"/>
          </p:cNvSpPr>
          <p:nvPr>
            <p:ph type="body" idx="4294967295"/>
          </p:nvPr>
        </p:nvSpPr>
        <p:spPr>
          <a:xfrm>
            <a:off x="608875" y="939334"/>
            <a:ext cx="8077925" cy="5082056"/>
          </a:xfrm>
        </p:spPr>
        <p:txBody>
          <a:bodyPr/>
          <a:lstStyle/>
          <a:p>
            <a:pPr marL="0" indent="0" eaLnBrk="1" hangingPunct="1">
              <a:buFont typeface="Wingdings 2" charset="0"/>
              <a:buNone/>
            </a:pPr>
            <a:r>
              <a:rPr lang="en-AU" sz="2800" b="1" dirty="0">
                <a:latin typeface="Arial" charset="0"/>
                <a:ea typeface="MS PGothic" charset="0"/>
              </a:rPr>
              <a:t>2. Look for </a:t>
            </a:r>
            <a:r>
              <a:rPr lang="en-AU" sz="2800" b="1" u="sng" dirty="0">
                <a:solidFill>
                  <a:srgbClr val="DDF53D"/>
                </a:solidFill>
                <a:latin typeface="Arial" charset="0"/>
                <a:ea typeface="MS PGothic" charset="0"/>
              </a:rPr>
              <a:t>question word/ key words</a:t>
            </a:r>
            <a:r>
              <a:rPr lang="en-AU" sz="2800" b="1" dirty="0">
                <a:solidFill>
                  <a:srgbClr val="DDF53D"/>
                </a:solidFill>
                <a:latin typeface="Arial" charset="0"/>
                <a:ea typeface="MS PGothic" charset="0"/>
              </a:rPr>
              <a:t> </a:t>
            </a:r>
            <a:r>
              <a:rPr lang="en-AU" sz="2800" b="1" dirty="0">
                <a:latin typeface="Arial" charset="0"/>
                <a:ea typeface="MS PGothic" charset="0"/>
              </a:rPr>
              <a:t>in each question</a:t>
            </a:r>
          </a:p>
          <a:p>
            <a:pPr lvl="2" eaLnBrk="1" hangingPunct="1"/>
            <a:r>
              <a:rPr lang="en-AU" sz="2800" b="1" dirty="0">
                <a:latin typeface="Arial" charset="0"/>
                <a:ea typeface="MS PGothic" charset="0"/>
              </a:rPr>
              <a:t>O</a:t>
            </a:r>
            <a:r>
              <a:rPr lang="en-US" sz="2800" b="1" dirty="0" err="1">
                <a:latin typeface="Arial" charset="0"/>
                <a:ea typeface="MS PGothic" charset="0"/>
              </a:rPr>
              <a:t>ù</a:t>
            </a:r>
            <a:endParaRPr lang="en-US" sz="2800" b="1" dirty="0">
              <a:latin typeface="Arial" charset="0"/>
              <a:ea typeface="MS PGothic" charset="0"/>
            </a:endParaRPr>
          </a:p>
          <a:p>
            <a:pPr lvl="2" eaLnBrk="1" hangingPunct="1"/>
            <a:r>
              <a:rPr lang="en-AU" sz="2800" b="1" dirty="0" err="1">
                <a:latin typeface="Arial" charset="0"/>
                <a:ea typeface="MS PGothic" charset="0"/>
              </a:rPr>
              <a:t>Quand</a:t>
            </a:r>
            <a:endParaRPr lang="en-AU" sz="2800" b="1" dirty="0">
              <a:latin typeface="Arial" charset="0"/>
              <a:ea typeface="MS PGothic" charset="0"/>
            </a:endParaRPr>
          </a:p>
          <a:p>
            <a:pPr lvl="2" eaLnBrk="1" hangingPunct="1"/>
            <a:r>
              <a:rPr lang="en-AU" sz="2800" b="1" dirty="0">
                <a:latin typeface="Arial" charset="0"/>
                <a:ea typeface="MS PGothic" charset="0"/>
              </a:rPr>
              <a:t>Comment </a:t>
            </a:r>
          </a:p>
          <a:p>
            <a:pPr lvl="2" eaLnBrk="1" hangingPunct="1"/>
            <a:r>
              <a:rPr lang="en-AU" sz="2800" b="1" dirty="0" err="1">
                <a:latin typeface="Arial" charset="0"/>
                <a:ea typeface="MS PGothic" charset="0"/>
              </a:rPr>
              <a:t>Pourquoi</a:t>
            </a:r>
            <a:endParaRPr lang="en-AU" sz="2800" b="1" dirty="0">
              <a:latin typeface="Arial" charset="0"/>
              <a:ea typeface="MS PGothic" charset="0"/>
            </a:endParaRPr>
          </a:p>
          <a:p>
            <a:pPr lvl="2" eaLnBrk="1" hangingPunct="1"/>
            <a:r>
              <a:rPr lang="en-AU" sz="2800" b="1" dirty="0">
                <a:latin typeface="Arial" charset="0"/>
                <a:ea typeface="MS PGothic" charset="0"/>
              </a:rPr>
              <a:t>Qui / </a:t>
            </a:r>
            <a:r>
              <a:rPr lang="en-AU" sz="2800" b="1" dirty="0" err="1">
                <a:latin typeface="Arial" charset="0"/>
                <a:ea typeface="MS PGothic" charset="0"/>
              </a:rPr>
              <a:t>que</a:t>
            </a:r>
            <a:endParaRPr lang="en-AU" sz="2800" b="1" dirty="0">
              <a:latin typeface="Arial" charset="0"/>
              <a:ea typeface="MS PGothic" charset="0"/>
            </a:endParaRPr>
          </a:p>
          <a:p>
            <a:pPr lvl="2" eaLnBrk="1" hangingPunct="1">
              <a:buFontTx/>
              <a:buNone/>
            </a:pPr>
            <a:r>
              <a:rPr lang="en-AU" sz="1300" b="1" dirty="0">
                <a:latin typeface="Arial" charset="0"/>
                <a:ea typeface="MS PGothic" charset="0"/>
              </a:rPr>
              <a:t> </a:t>
            </a:r>
          </a:p>
        </p:txBody>
      </p:sp>
      <p:pic>
        <p:nvPicPr>
          <p:cNvPr id="1085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180166"/>
            <a:ext cx="2406650" cy="320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748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4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594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94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594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9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504497" y="591432"/>
            <a:ext cx="8460119" cy="709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2800" b="1" dirty="0">
                <a:solidFill>
                  <a:schemeClr val="bg1"/>
                </a:solidFill>
              </a:rPr>
              <a:t>3. Seek links between the vocabulary of the question and the vocabulary embedded in the passage.</a:t>
            </a:r>
          </a:p>
          <a:p>
            <a:endParaRPr lang="en-AU" sz="2800" b="1" dirty="0">
              <a:solidFill>
                <a:schemeClr val="bg1"/>
              </a:solidFill>
            </a:endParaRPr>
          </a:p>
          <a:p>
            <a:r>
              <a:rPr lang="en-AU" sz="2800" b="1" dirty="0" err="1">
                <a:solidFill>
                  <a:schemeClr val="bg1"/>
                </a:solidFill>
              </a:rPr>
              <a:t>e.g</a:t>
            </a:r>
            <a:r>
              <a:rPr lang="en-AU" sz="2800" b="1" dirty="0">
                <a:solidFill>
                  <a:schemeClr val="bg1"/>
                </a:solidFill>
              </a:rPr>
              <a:t> the text might talk about “ le </a:t>
            </a:r>
            <a:r>
              <a:rPr lang="en-AU" sz="2800" b="1" dirty="0" err="1">
                <a:solidFill>
                  <a:schemeClr val="accent2"/>
                </a:solidFill>
              </a:rPr>
              <a:t>conducteur</a:t>
            </a:r>
            <a:r>
              <a:rPr lang="en-AU" sz="2800" b="1" dirty="0">
                <a:solidFill>
                  <a:schemeClr val="bg1"/>
                </a:solidFill>
              </a:rPr>
              <a:t> de la </a:t>
            </a:r>
            <a:r>
              <a:rPr lang="en-AU" sz="2800" b="1" dirty="0" err="1">
                <a:solidFill>
                  <a:schemeClr val="bg1"/>
                </a:solidFill>
              </a:rPr>
              <a:t>voiture</a:t>
            </a:r>
            <a:r>
              <a:rPr lang="en-AU" sz="2800" b="1" dirty="0">
                <a:solidFill>
                  <a:schemeClr val="bg1"/>
                </a:solidFill>
              </a:rPr>
              <a:t> </a:t>
            </a:r>
            <a:r>
              <a:rPr lang="en-AU" sz="2800" b="1" dirty="0" err="1">
                <a:solidFill>
                  <a:schemeClr val="bg1"/>
                </a:solidFill>
              </a:rPr>
              <a:t>était</a:t>
            </a:r>
            <a:r>
              <a:rPr lang="en-AU" sz="2800" b="1" dirty="0">
                <a:solidFill>
                  <a:schemeClr val="bg1"/>
                </a:solidFill>
              </a:rPr>
              <a:t> un </a:t>
            </a:r>
            <a:r>
              <a:rPr lang="en-AU" sz="2800" b="1" dirty="0" err="1">
                <a:solidFill>
                  <a:schemeClr val="bg1"/>
                </a:solidFill>
              </a:rPr>
              <a:t>homme</a:t>
            </a:r>
            <a:r>
              <a:rPr lang="en-AU" sz="2800" b="1" dirty="0">
                <a:solidFill>
                  <a:schemeClr val="bg1"/>
                </a:solidFill>
              </a:rPr>
              <a:t> d’un </a:t>
            </a:r>
            <a:r>
              <a:rPr lang="en-AU" sz="2800" b="1" dirty="0" err="1">
                <a:solidFill>
                  <a:schemeClr val="bg1"/>
                </a:solidFill>
              </a:rPr>
              <a:t>trentaine</a:t>
            </a:r>
            <a:r>
              <a:rPr lang="en-AU" sz="2800" b="1" dirty="0">
                <a:solidFill>
                  <a:schemeClr val="bg1"/>
                </a:solidFill>
              </a:rPr>
              <a:t> </a:t>
            </a:r>
            <a:r>
              <a:rPr lang="en-AU" sz="2800" b="1" dirty="0" err="1">
                <a:solidFill>
                  <a:schemeClr val="bg1"/>
                </a:solidFill>
              </a:rPr>
              <a:t>d’années</a:t>
            </a:r>
            <a:r>
              <a:rPr lang="en-AU" sz="2800" b="1" dirty="0">
                <a:solidFill>
                  <a:schemeClr val="bg1"/>
                </a:solidFill>
              </a:rPr>
              <a:t> aux </a:t>
            </a:r>
            <a:r>
              <a:rPr lang="en-AU" sz="2800" b="1" dirty="0" err="1">
                <a:solidFill>
                  <a:schemeClr val="bg1"/>
                </a:solidFill>
              </a:rPr>
              <a:t>cheveux</a:t>
            </a:r>
            <a:r>
              <a:rPr lang="en-AU" sz="2800" b="1" dirty="0">
                <a:solidFill>
                  <a:schemeClr val="bg1"/>
                </a:solidFill>
              </a:rPr>
              <a:t> courts.” </a:t>
            </a:r>
          </a:p>
          <a:p>
            <a:endParaRPr lang="en-AU" sz="2800" b="1" dirty="0">
              <a:solidFill>
                <a:schemeClr val="bg1"/>
              </a:solidFill>
            </a:endParaRPr>
          </a:p>
          <a:p>
            <a:r>
              <a:rPr lang="en-AU" sz="2800" b="1" dirty="0">
                <a:solidFill>
                  <a:schemeClr val="bg1"/>
                </a:solidFill>
              </a:rPr>
              <a:t>And the question might be “</a:t>
            </a:r>
            <a:r>
              <a:rPr lang="en-AU" altLang="ja-JP" sz="2800" b="1" dirty="0" err="1">
                <a:solidFill>
                  <a:schemeClr val="bg1"/>
                </a:solidFill>
              </a:rPr>
              <a:t>décrivez</a:t>
            </a:r>
            <a:r>
              <a:rPr lang="en-AU" altLang="ja-JP" sz="2800" b="1" dirty="0">
                <a:solidFill>
                  <a:schemeClr val="bg1"/>
                </a:solidFill>
              </a:rPr>
              <a:t> la </a:t>
            </a:r>
            <a:r>
              <a:rPr lang="en-AU" altLang="ja-JP" sz="2800" b="1" dirty="0" err="1">
                <a:solidFill>
                  <a:schemeClr val="bg1"/>
                </a:solidFill>
              </a:rPr>
              <a:t>personne</a:t>
            </a:r>
            <a:r>
              <a:rPr lang="en-AU" altLang="ja-JP" sz="2800" b="1" dirty="0">
                <a:solidFill>
                  <a:schemeClr val="bg1"/>
                </a:solidFill>
              </a:rPr>
              <a:t> </a:t>
            </a:r>
            <a:r>
              <a:rPr lang="en-AU" altLang="ja-JP" sz="2800" b="1" dirty="0" err="1">
                <a:solidFill>
                  <a:schemeClr val="accent2"/>
                </a:solidFill>
              </a:rPr>
              <a:t>conduisant</a:t>
            </a:r>
            <a:r>
              <a:rPr lang="en-AU" altLang="ja-JP" sz="2800" b="1" dirty="0">
                <a:solidFill>
                  <a:schemeClr val="bg1"/>
                </a:solidFill>
              </a:rPr>
              <a:t> la </a:t>
            </a:r>
            <a:r>
              <a:rPr lang="en-AU" altLang="ja-JP" sz="2800" b="1" dirty="0" err="1">
                <a:solidFill>
                  <a:schemeClr val="bg1"/>
                </a:solidFill>
              </a:rPr>
              <a:t>voiture</a:t>
            </a:r>
            <a:r>
              <a:rPr lang="en-AU" altLang="ja-JP" sz="2800" b="1" dirty="0">
                <a:solidFill>
                  <a:schemeClr val="bg1"/>
                </a:solidFill>
              </a:rPr>
              <a:t>"</a:t>
            </a:r>
          </a:p>
          <a:p>
            <a:r>
              <a:rPr lang="en-AU" sz="2800" b="1" dirty="0">
                <a:solidFill>
                  <a:schemeClr val="bg1"/>
                </a:solidFill>
              </a:rPr>
              <a:t>    </a:t>
            </a:r>
          </a:p>
          <a:p>
            <a:r>
              <a:rPr lang="en-AU" sz="2100" b="1" dirty="0">
                <a:solidFill>
                  <a:schemeClr val="bg1"/>
                </a:solidFill>
              </a:rPr>
              <a:t>    </a:t>
            </a:r>
          </a:p>
          <a:p>
            <a:endParaRPr lang="en-AU" sz="2100" b="1" dirty="0">
              <a:solidFill>
                <a:schemeClr val="bg1"/>
              </a:solidFill>
            </a:endParaRPr>
          </a:p>
          <a:p>
            <a:endParaRPr lang="en-AU" sz="2100" b="1" dirty="0">
              <a:solidFill>
                <a:schemeClr val="bg1"/>
              </a:solidFill>
            </a:endParaRPr>
          </a:p>
          <a:p>
            <a:endParaRPr lang="en-AU" sz="2100" b="1" dirty="0">
              <a:solidFill>
                <a:schemeClr val="bg1"/>
              </a:solidFill>
            </a:endParaRPr>
          </a:p>
          <a:p>
            <a:endParaRPr lang="en-AU" sz="2100" b="1" dirty="0">
              <a:solidFill>
                <a:schemeClr val="bg1"/>
              </a:solidFill>
            </a:endParaRPr>
          </a:p>
          <a:p>
            <a:endParaRPr lang="en-AU" sz="2100" b="1" dirty="0">
              <a:solidFill>
                <a:schemeClr val="bg1"/>
              </a:solidFill>
            </a:endParaRPr>
          </a:p>
          <a:p>
            <a:endParaRPr lang="en-AU" sz="2100" b="1" dirty="0">
              <a:solidFill>
                <a:schemeClr val="bg1"/>
              </a:solidFill>
            </a:endParaRPr>
          </a:p>
        </p:txBody>
      </p:sp>
    </p:spTree>
    <p:extLst>
      <p:ext uri="{BB962C8B-B14F-4D97-AF65-F5344CB8AC3E}">
        <p14:creationId xmlns:p14="http://schemas.microsoft.com/office/powerpoint/2010/main" val="15288424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434912" y="452965"/>
            <a:ext cx="84720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2800" b="1" dirty="0">
                <a:solidFill>
                  <a:schemeClr val="bg1"/>
                </a:solidFill>
              </a:rPr>
              <a:t>4. Provide as much detail as you can</a:t>
            </a:r>
          </a:p>
          <a:p>
            <a:endParaRPr lang="en-AU" sz="2800" b="1" dirty="0">
              <a:solidFill>
                <a:schemeClr val="bg1"/>
              </a:solidFill>
            </a:endParaRPr>
          </a:p>
          <a:p>
            <a:r>
              <a:rPr lang="en-AU" sz="2800" b="1" dirty="0" err="1">
                <a:solidFill>
                  <a:schemeClr val="bg1"/>
                </a:solidFill>
              </a:rPr>
              <a:t>eg</a:t>
            </a:r>
            <a:r>
              <a:rPr lang="en-AU" sz="2800" b="1" dirty="0">
                <a:solidFill>
                  <a:schemeClr val="bg1"/>
                </a:solidFill>
              </a:rPr>
              <a:t>: the question might say ‘</a:t>
            </a:r>
            <a:r>
              <a:rPr lang="en-AU" altLang="ja-JP" sz="2800" b="1" dirty="0" err="1">
                <a:solidFill>
                  <a:schemeClr val="bg1"/>
                </a:solidFill>
              </a:rPr>
              <a:t>quand</a:t>
            </a:r>
            <a:r>
              <a:rPr lang="en-AU" sz="2800" b="1" dirty="0">
                <a:solidFill>
                  <a:schemeClr val="bg1"/>
                </a:solidFill>
              </a:rPr>
              <a:t>’</a:t>
            </a:r>
            <a:r>
              <a:rPr lang="mr-IN" altLang="ja-JP" sz="2800" b="1" dirty="0">
                <a:solidFill>
                  <a:schemeClr val="bg1"/>
                </a:solidFill>
              </a:rPr>
              <a:t>…</a:t>
            </a:r>
            <a:r>
              <a:rPr lang="en-AU" altLang="ja-JP" sz="2800" b="1" dirty="0">
                <a:solidFill>
                  <a:schemeClr val="bg1"/>
                </a:solidFill>
              </a:rPr>
              <a:t>which could be answered by various items in the text.</a:t>
            </a:r>
          </a:p>
          <a:p>
            <a:r>
              <a:rPr lang="en-AU" sz="2800" b="1" dirty="0">
                <a:solidFill>
                  <a:schemeClr val="bg1"/>
                </a:solidFill>
              </a:rPr>
              <a:t> </a:t>
            </a:r>
          </a:p>
          <a:p>
            <a:pPr>
              <a:buFont typeface="Arial" charset="0"/>
              <a:buChar char="•"/>
            </a:pPr>
            <a:r>
              <a:rPr lang="en-AU" sz="2800" b="1" dirty="0">
                <a:solidFill>
                  <a:schemeClr val="bg1"/>
                </a:solidFill>
              </a:rPr>
              <a:t>If the text says: le </a:t>
            </a:r>
            <a:r>
              <a:rPr lang="en-AU" sz="2800" b="1" dirty="0">
                <a:solidFill>
                  <a:srgbClr val="DDF53D"/>
                </a:solidFill>
              </a:rPr>
              <a:t>premier</a:t>
            </a:r>
            <a:r>
              <a:rPr lang="en-AU" sz="2800" b="1" dirty="0">
                <a:solidFill>
                  <a:schemeClr val="bg1"/>
                </a:solidFill>
              </a:rPr>
              <a:t> </a:t>
            </a:r>
            <a:r>
              <a:rPr lang="en-AU" sz="2800" b="1" dirty="0" err="1">
                <a:solidFill>
                  <a:schemeClr val="bg1"/>
                </a:solidFill>
              </a:rPr>
              <a:t>samedi</a:t>
            </a:r>
            <a:r>
              <a:rPr lang="en-AU" sz="2800" b="1" dirty="0">
                <a:solidFill>
                  <a:schemeClr val="bg1"/>
                </a:solidFill>
              </a:rPr>
              <a:t> du </a:t>
            </a:r>
            <a:r>
              <a:rPr lang="en-AU" sz="2800" b="1" dirty="0" err="1">
                <a:solidFill>
                  <a:srgbClr val="DDF53D"/>
                </a:solidFill>
              </a:rPr>
              <a:t>mois</a:t>
            </a:r>
            <a:r>
              <a:rPr lang="en-AU" sz="2800" b="1" dirty="0">
                <a:solidFill>
                  <a:srgbClr val="DDF53D"/>
                </a:solidFill>
              </a:rPr>
              <a:t> </a:t>
            </a:r>
            <a:r>
              <a:rPr lang="en-AU" sz="2800" b="1" dirty="0">
                <a:solidFill>
                  <a:schemeClr val="bg1"/>
                </a:solidFill>
              </a:rPr>
              <a:t>..</a:t>
            </a:r>
            <a:r>
              <a:rPr lang="en-AU" sz="2800" b="1" i="1" dirty="0" err="1">
                <a:solidFill>
                  <a:srgbClr val="DDF53D"/>
                </a:solidFill>
              </a:rPr>
              <a:t>samedi</a:t>
            </a:r>
            <a:r>
              <a:rPr lang="en-AU" sz="2800" b="1" dirty="0">
                <a:solidFill>
                  <a:srgbClr val="DDF53D"/>
                </a:solidFill>
              </a:rPr>
              <a:t> </a:t>
            </a:r>
            <a:r>
              <a:rPr lang="en-AU" sz="2800" b="1" dirty="0">
                <a:solidFill>
                  <a:schemeClr val="bg1"/>
                </a:solidFill>
              </a:rPr>
              <a:t>is not a good enough answer</a:t>
            </a:r>
          </a:p>
          <a:p>
            <a:pPr>
              <a:buFont typeface="Arial" charset="0"/>
              <a:buChar char="•"/>
            </a:pPr>
            <a:r>
              <a:rPr lang="en-AU" sz="2800" b="1" dirty="0">
                <a:solidFill>
                  <a:schemeClr val="bg1"/>
                </a:solidFill>
              </a:rPr>
              <a:t>If the text says </a:t>
            </a:r>
            <a:r>
              <a:rPr lang="en-AU" sz="2800" b="1" dirty="0" err="1">
                <a:solidFill>
                  <a:schemeClr val="bg1"/>
                </a:solidFill>
              </a:rPr>
              <a:t>à</a:t>
            </a:r>
            <a:r>
              <a:rPr lang="en-AU" sz="2800" b="1" dirty="0">
                <a:solidFill>
                  <a:schemeClr val="bg1"/>
                </a:solidFill>
              </a:rPr>
              <a:t> la </a:t>
            </a:r>
            <a:r>
              <a:rPr lang="en-AU" sz="2800" b="1" dirty="0">
                <a:solidFill>
                  <a:srgbClr val="DDF53D"/>
                </a:solidFill>
              </a:rPr>
              <a:t>fin</a:t>
            </a:r>
            <a:r>
              <a:rPr lang="en-AU" sz="2800" b="1" dirty="0">
                <a:solidFill>
                  <a:schemeClr val="bg1"/>
                </a:solidFill>
              </a:rPr>
              <a:t> du </a:t>
            </a:r>
            <a:r>
              <a:rPr lang="en-AU" sz="2800" b="1" dirty="0" err="1">
                <a:solidFill>
                  <a:schemeClr val="bg1"/>
                </a:solidFill>
              </a:rPr>
              <a:t>vingtième</a:t>
            </a:r>
            <a:r>
              <a:rPr lang="en-AU" sz="2800" b="1" dirty="0">
                <a:solidFill>
                  <a:schemeClr val="bg1"/>
                </a:solidFill>
              </a:rPr>
              <a:t> siècle ..</a:t>
            </a:r>
            <a:r>
              <a:rPr lang="en-AU" sz="2800" b="1" dirty="0">
                <a:solidFill>
                  <a:srgbClr val="DDF53D"/>
                </a:solidFill>
              </a:rPr>
              <a:t>20</a:t>
            </a:r>
            <a:r>
              <a:rPr lang="en-AU" sz="2800" b="1" baseline="30000" dirty="0">
                <a:solidFill>
                  <a:srgbClr val="DDF53D"/>
                </a:solidFill>
              </a:rPr>
              <a:t>th</a:t>
            </a:r>
            <a:r>
              <a:rPr lang="en-AU" sz="2800" b="1" dirty="0">
                <a:solidFill>
                  <a:srgbClr val="DDF53D"/>
                </a:solidFill>
              </a:rPr>
              <a:t> century</a:t>
            </a:r>
            <a:r>
              <a:rPr lang="en-AU" sz="2800" b="1" dirty="0">
                <a:solidFill>
                  <a:schemeClr val="bg1"/>
                </a:solidFill>
              </a:rPr>
              <a:t> is not good enough</a:t>
            </a:r>
            <a:endParaRPr lang="en-US" sz="2800" dirty="0"/>
          </a:p>
        </p:txBody>
      </p:sp>
    </p:spTree>
    <p:extLst>
      <p:ext uri="{BB962C8B-B14F-4D97-AF65-F5344CB8AC3E}">
        <p14:creationId xmlns:p14="http://schemas.microsoft.com/office/powerpoint/2010/main" val="2441927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95288" y="357718"/>
            <a:ext cx="84248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2800" b="1">
                <a:solidFill>
                  <a:schemeClr val="bg1"/>
                </a:solidFill>
              </a:rPr>
              <a:t>5. If you are asked for, say,  3 reasons/ points provide 3</a:t>
            </a:r>
          </a:p>
          <a:p>
            <a:endParaRPr lang="en-AU" sz="2800" b="1">
              <a:solidFill>
                <a:schemeClr val="bg1"/>
              </a:solidFill>
            </a:endParaRPr>
          </a:p>
          <a:p>
            <a:r>
              <a:rPr lang="mr-IN" sz="2800" b="1">
                <a:solidFill>
                  <a:schemeClr val="bg1"/>
                </a:solidFill>
              </a:rPr>
              <a:t>…</a:t>
            </a:r>
            <a:r>
              <a:rPr lang="en-AU" sz="2800" b="1">
                <a:solidFill>
                  <a:schemeClr val="bg1"/>
                </a:solidFill>
              </a:rPr>
              <a:t>if you </a:t>
            </a:r>
            <a:r>
              <a:rPr lang="en-AU" sz="2800" b="1">
                <a:solidFill>
                  <a:srgbClr val="DDF53D"/>
                </a:solidFill>
              </a:rPr>
              <a:t>can’t find </a:t>
            </a:r>
            <a:r>
              <a:rPr lang="en-AU" sz="2800" b="1">
                <a:solidFill>
                  <a:schemeClr val="bg1"/>
                </a:solidFill>
              </a:rPr>
              <a:t>3, then see if you can intelligently </a:t>
            </a:r>
            <a:r>
              <a:rPr lang="en-AU" sz="2800" b="1">
                <a:solidFill>
                  <a:srgbClr val="DDF53D"/>
                </a:solidFill>
              </a:rPr>
              <a:t>infer</a:t>
            </a:r>
            <a:r>
              <a:rPr lang="en-AU" sz="2800" b="1">
                <a:solidFill>
                  <a:schemeClr val="bg1"/>
                </a:solidFill>
              </a:rPr>
              <a:t> something</a:t>
            </a:r>
          </a:p>
          <a:p>
            <a:r>
              <a:rPr lang="mr-IN" sz="2800" b="1">
                <a:solidFill>
                  <a:schemeClr val="bg1"/>
                </a:solidFill>
              </a:rPr>
              <a:t>…</a:t>
            </a:r>
            <a:r>
              <a:rPr lang="en-AU" sz="2800" b="1">
                <a:solidFill>
                  <a:schemeClr val="bg1"/>
                </a:solidFill>
              </a:rPr>
              <a:t>if you find more than 3 </a:t>
            </a:r>
            <a:r>
              <a:rPr lang="en-AU" sz="2800" b="1">
                <a:solidFill>
                  <a:srgbClr val="DDF53D"/>
                </a:solidFill>
              </a:rPr>
              <a:t>find the clearest </a:t>
            </a:r>
            <a:r>
              <a:rPr lang="en-AU" sz="2800" b="1">
                <a:solidFill>
                  <a:schemeClr val="bg1"/>
                </a:solidFill>
              </a:rPr>
              <a:t>3 points that are distinct points</a:t>
            </a:r>
          </a:p>
          <a:p>
            <a:r>
              <a:rPr lang="mr-IN" sz="2800" b="1">
                <a:solidFill>
                  <a:schemeClr val="bg1"/>
                </a:solidFill>
              </a:rPr>
              <a:t>…</a:t>
            </a:r>
            <a:r>
              <a:rPr lang="en-AU" sz="2800" b="1">
                <a:solidFill>
                  <a:srgbClr val="DDF53D"/>
                </a:solidFill>
              </a:rPr>
              <a:t>don</a:t>
            </a:r>
            <a:r>
              <a:rPr lang="mr-IN" sz="2800" b="1">
                <a:solidFill>
                  <a:srgbClr val="DDF53D"/>
                </a:solidFill>
              </a:rPr>
              <a:t>’</a:t>
            </a:r>
            <a:r>
              <a:rPr lang="en-AU" altLang="ja-JP" sz="2800" b="1">
                <a:solidFill>
                  <a:srgbClr val="DDF53D"/>
                </a:solidFill>
              </a:rPr>
              <a:t>t</a:t>
            </a:r>
            <a:r>
              <a:rPr lang="en-AU" altLang="ja-JP" sz="2800" b="1">
                <a:solidFill>
                  <a:schemeClr val="bg1"/>
                </a:solidFill>
              </a:rPr>
              <a:t> continue to list points beyond your clearest 3 points</a:t>
            </a:r>
          </a:p>
          <a:p>
            <a:r>
              <a:rPr lang="mr-IN" sz="2800" b="1">
                <a:solidFill>
                  <a:schemeClr val="bg1"/>
                </a:solidFill>
              </a:rPr>
              <a:t>…</a:t>
            </a:r>
            <a:r>
              <a:rPr lang="en-AU" sz="2800" b="1">
                <a:solidFill>
                  <a:schemeClr val="bg1"/>
                </a:solidFill>
              </a:rPr>
              <a:t> and don</a:t>
            </a:r>
            <a:r>
              <a:rPr lang="mr-IN" sz="2800" b="1">
                <a:solidFill>
                  <a:schemeClr val="bg1"/>
                </a:solidFill>
              </a:rPr>
              <a:t>’</a:t>
            </a:r>
            <a:r>
              <a:rPr lang="en-AU" altLang="ja-JP" sz="2800" b="1">
                <a:solidFill>
                  <a:schemeClr val="bg1"/>
                </a:solidFill>
              </a:rPr>
              <a:t>t  </a:t>
            </a:r>
            <a:r>
              <a:rPr lang="en-AU" altLang="ja-JP" sz="2800" b="1">
                <a:solidFill>
                  <a:srgbClr val="DDF53D"/>
                </a:solidFill>
              </a:rPr>
              <a:t>contradict </a:t>
            </a:r>
            <a:r>
              <a:rPr lang="en-AU" altLang="ja-JP" sz="2800" b="1">
                <a:solidFill>
                  <a:schemeClr val="bg1"/>
                </a:solidFill>
              </a:rPr>
              <a:t>yourself</a:t>
            </a:r>
            <a:endParaRPr lang="en-US" sz="2800"/>
          </a:p>
        </p:txBody>
      </p:sp>
    </p:spTree>
    <p:extLst>
      <p:ext uri="{BB962C8B-B14F-4D97-AF65-F5344CB8AC3E}">
        <p14:creationId xmlns:p14="http://schemas.microsoft.com/office/powerpoint/2010/main" val="268050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CF75F595-1B17-6742-8516-919A04FE4770}" type="slidenum">
              <a:rPr lang="en-AU" sz="1200">
                <a:latin typeface="Arial Black" charset="0"/>
              </a:rPr>
              <a:pPr algn="r"/>
              <a:t>54</a:t>
            </a:fld>
            <a:endParaRPr lang="en-AU" sz="1200">
              <a:latin typeface="Arial Black" charset="0"/>
            </a:endParaRPr>
          </a:p>
        </p:txBody>
      </p:sp>
      <p:sp>
        <p:nvSpPr>
          <p:cNvPr id="291844" name="Rectangle 3"/>
          <p:cNvSpPr>
            <a:spLocks noGrp="1"/>
          </p:cNvSpPr>
          <p:nvPr>
            <p:ph type="body" idx="4294967295"/>
          </p:nvPr>
        </p:nvSpPr>
        <p:spPr>
          <a:xfrm>
            <a:off x="591478" y="547689"/>
            <a:ext cx="7671459" cy="5762625"/>
          </a:xfrm>
        </p:spPr>
        <p:txBody>
          <a:bodyPr/>
          <a:lstStyle/>
          <a:p>
            <a:pPr marL="0" indent="0">
              <a:spcBef>
                <a:spcPts val="163"/>
              </a:spcBef>
              <a:buFont typeface="Wingdings 2" charset="0"/>
              <a:buNone/>
            </a:pPr>
            <a:r>
              <a:rPr lang="en-AU" sz="2800" b="1" dirty="0">
                <a:latin typeface="Arial" charset="0"/>
                <a:ea typeface="MS PGothic" charset="0"/>
              </a:rPr>
              <a:t>6. Look for any </a:t>
            </a:r>
            <a:r>
              <a:rPr lang="en-AU" sz="2800" b="1" dirty="0">
                <a:solidFill>
                  <a:srgbClr val="DDF53D"/>
                </a:solidFill>
                <a:latin typeface="Arial" charset="0"/>
                <a:ea typeface="MS PGothic" charset="0"/>
              </a:rPr>
              <a:t>extra </a:t>
            </a:r>
            <a:r>
              <a:rPr lang="en-AU" sz="2800" b="1" dirty="0">
                <a:latin typeface="Arial" charset="0"/>
                <a:ea typeface="MS PGothic" charset="0"/>
              </a:rPr>
              <a:t>information</a:t>
            </a:r>
          </a:p>
          <a:p>
            <a:pPr marL="0" indent="0">
              <a:spcBef>
                <a:spcPts val="163"/>
              </a:spcBef>
              <a:buFont typeface="Wingdings 2" charset="0"/>
              <a:buNone/>
            </a:pPr>
            <a:endParaRPr lang="en-AU" sz="2800" dirty="0">
              <a:latin typeface="Arial" charset="0"/>
              <a:ea typeface="MS PGothic" charset="0"/>
            </a:endParaRPr>
          </a:p>
          <a:p>
            <a:pPr lvl="2">
              <a:spcBef>
                <a:spcPts val="163"/>
              </a:spcBef>
              <a:buFont typeface="Wingdings" charset="0"/>
              <a:buChar char="Ø"/>
            </a:pPr>
            <a:r>
              <a:rPr lang="en-AU" sz="2800" b="1" dirty="0">
                <a:latin typeface="Arial" charset="0"/>
                <a:ea typeface="MS PGothic" charset="0"/>
              </a:rPr>
              <a:t>Title, sub headings</a:t>
            </a:r>
          </a:p>
          <a:p>
            <a:pPr lvl="2">
              <a:spcBef>
                <a:spcPts val="163"/>
              </a:spcBef>
              <a:buFont typeface="Wingdings" charset="0"/>
              <a:buChar char="Ø"/>
            </a:pPr>
            <a:r>
              <a:rPr lang="en-AU" sz="2800" b="1" dirty="0">
                <a:latin typeface="Arial" charset="0"/>
                <a:ea typeface="MS PGothic" charset="0"/>
              </a:rPr>
              <a:t>Introductory remarks</a:t>
            </a:r>
          </a:p>
          <a:p>
            <a:pPr lvl="2">
              <a:spcBef>
                <a:spcPts val="163"/>
              </a:spcBef>
              <a:buFont typeface="Wingdings" charset="0"/>
              <a:buChar char="Ø"/>
            </a:pPr>
            <a:r>
              <a:rPr lang="en-AU" sz="2800" b="1" dirty="0">
                <a:latin typeface="Arial" charset="0"/>
                <a:ea typeface="MS PGothic" charset="0"/>
              </a:rPr>
              <a:t>Dates / times</a:t>
            </a:r>
          </a:p>
          <a:p>
            <a:pPr lvl="2">
              <a:spcBef>
                <a:spcPts val="163"/>
              </a:spcBef>
              <a:buFont typeface="Wingdings" charset="0"/>
              <a:buChar char="Ø"/>
            </a:pPr>
            <a:r>
              <a:rPr lang="en-AU" sz="2800" b="1" dirty="0">
                <a:latin typeface="Arial" charset="0"/>
                <a:ea typeface="MS PGothic" charset="0"/>
              </a:rPr>
              <a:t>Email address/ URL </a:t>
            </a:r>
          </a:p>
          <a:p>
            <a:pPr lvl="2">
              <a:spcBef>
                <a:spcPts val="163"/>
              </a:spcBef>
              <a:buFont typeface="Wingdings" charset="0"/>
              <a:buChar char="Ø"/>
            </a:pPr>
            <a:r>
              <a:rPr lang="en-AU" sz="2800" b="1" dirty="0">
                <a:latin typeface="Arial" charset="0"/>
                <a:ea typeface="MS PGothic" charset="0"/>
              </a:rPr>
              <a:t>Author</a:t>
            </a:r>
          </a:p>
          <a:p>
            <a:pPr lvl="2">
              <a:spcBef>
                <a:spcPts val="163"/>
              </a:spcBef>
              <a:buFont typeface="Wingdings" charset="0"/>
              <a:buChar char="Ø"/>
            </a:pPr>
            <a:r>
              <a:rPr lang="en-AU" sz="2800" b="1" dirty="0">
                <a:latin typeface="Arial" charset="0"/>
                <a:ea typeface="MS PGothic" charset="0"/>
              </a:rPr>
              <a:t>Punctuation</a:t>
            </a:r>
          </a:p>
          <a:p>
            <a:pPr lvl="2">
              <a:spcBef>
                <a:spcPts val="163"/>
              </a:spcBef>
              <a:buFont typeface="Wingdings" charset="0"/>
              <a:buChar char="Ø"/>
            </a:pPr>
            <a:r>
              <a:rPr lang="en-AU" sz="2800" b="1" dirty="0">
                <a:latin typeface="Arial" charset="0"/>
                <a:ea typeface="MS PGothic" charset="0"/>
              </a:rPr>
              <a:t>Images</a:t>
            </a:r>
          </a:p>
        </p:txBody>
      </p:sp>
    </p:spTree>
    <p:extLst>
      <p:ext uri="{BB962C8B-B14F-4D97-AF65-F5344CB8AC3E}">
        <p14:creationId xmlns:p14="http://schemas.microsoft.com/office/powerpoint/2010/main" val="1903874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1844">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91844">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91844">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1844">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91844">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91844">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91844">
                                            <p:txEl>
                                              <p:pRg st="7" end="7"/>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1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p:bldP spid="291844" grpI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468316" y="1509184"/>
            <a:ext cx="820737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2400">
              <a:solidFill>
                <a:schemeClr val="bg1"/>
              </a:solidFill>
            </a:endParaRPr>
          </a:p>
          <a:p>
            <a:pPr eaLnBrk="1" hangingPunct="1"/>
            <a:r>
              <a:rPr lang="en-US" sz="2800" b="1">
                <a:solidFill>
                  <a:schemeClr val="bg1"/>
                </a:solidFill>
              </a:rPr>
              <a:t>7</a:t>
            </a:r>
            <a:r>
              <a:rPr lang="en-US" sz="2400">
                <a:solidFill>
                  <a:schemeClr val="bg1"/>
                </a:solidFill>
              </a:rPr>
              <a:t>.  </a:t>
            </a:r>
            <a:r>
              <a:rPr lang="en-US" sz="2800" b="1">
                <a:solidFill>
                  <a:schemeClr val="bg1"/>
                </a:solidFill>
              </a:rPr>
              <a:t>Questions are </a:t>
            </a:r>
            <a:r>
              <a:rPr lang="en-US" sz="2800" b="1" i="1">
                <a:solidFill>
                  <a:schemeClr val="bg1"/>
                </a:solidFill>
              </a:rPr>
              <a:t>often</a:t>
            </a:r>
            <a:r>
              <a:rPr lang="en-US" sz="2800" b="1">
                <a:solidFill>
                  <a:schemeClr val="bg1"/>
                </a:solidFill>
              </a:rPr>
              <a:t> in a chronological order of the text but be mindful of questions that relate to the </a:t>
            </a:r>
            <a:r>
              <a:rPr lang="en-US" sz="2800" b="1">
                <a:solidFill>
                  <a:srgbClr val="FFFF00"/>
                </a:solidFill>
              </a:rPr>
              <a:t>text as a whole</a:t>
            </a:r>
            <a:r>
              <a:rPr lang="en-US" sz="2800" b="1">
                <a:solidFill>
                  <a:schemeClr val="bg1"/>
                </a:solidFill>
              </a:rPr>
              <a:t>, or that require </a:t>
            </a:r>
            <a:r>
              <a:rPr lang="en-US" sz="2800" b="1">
                <a:solidFill>
                  <a:srgbClr val="FFFF00"/>
                </a:solidFill>
              </a:rPr>
              <a:t>inference</a:t>
            </a:r>
          </a:p>
        </p:txBody>
      </p:sp>
    </p:spTree>
    <p:extLst>
      <p:ext uri="{BB962C8B-B14F-4D97-AF65-F5344CB8AC3E}">
        <p14:creationId xmlns:p14="http://schemas.microsoft.com/office/powerpoint/2010/main" val="23406122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4822257D-D9CA-0E4D-A025-AE528318B37E}" type="slidenum">
              <a:rPr lang="en-AU" sz="1200">
                <a:latin typeface="Arial Black" charset="0"/>
              </a:rPr>
              <a:pPr algn="r"/>
              <a:t>56</a:t>
            </a:fld>
            <a:endParaRPr lang="en-AU" sz="1200">
              <a:latin typeface="Arial Black" charset="0"/>
            </a:endParaRPr>
          </a:p>
        </p:txBody>
      </p:sp>
      <p:sp>
        <p:nvSpPr>
          <p:cNvPr id="2" name="Rectangle 2">
            <a:extLst>
              <a:ext uri="{FF2B5EF4-FFF2-40B4-BE49-F238E27FC236}"/>
            </a:extLst>
          </p:cNvPr>
          <p:cNvSpPr>
            <a:spLocks noGrp="1" noChangeArrowheads="1"/>
          </p:cNvSpPr>
          <p:nvPr>
            <p:ph type="title" idx="4294967295"/>
          </p:nvPr>
        </p:nvSpPr>
        <p:spPr>
          <a:xfrm>
            <a:off x="0" y="228600"/>
            <a:ext cx="8015288" cy="914400"/>
          </a:xfrm>
        </p:spPr>
        <p:txBody>
          <a:bodyPr>
            <a:normAutofit/>
          </a:bodyPr>
          <a:lstStyle/>
          <a:p>
            <a:pPr algn="ctr" eaLnBrk="1" hangingPunct="1">
              <a:defRPr/>
            </a:pPr>
            <a:r>
              <a:rPr lang="en-AU" sz="5100" b="1" dirty="0">
                <a:latin typeface="Arial" panose="020B0604020202020204" pitchFamily="34" charset="0"/>
                <a:ea typeface="ＭＳ Ｐゴシック" charset="0"/>
                <a:cs typeface="ＭＳ Ｐゴシック" charset="0"/>
              </a:rPr>
              <a:t>Criteria</a:t>
            </a:r>
          </a:p>
        </p:txBody>
      </p:sp>
      <p:sp>
        <p:nvSpPr>
          <p:cNvPr id="302084" name="Rectangle 3">
            <a:extLst>
              <a:ext uri="{FF2B5EF4-FFF2-40B4-BE49-F238E27FC236}"/>
            </a:extLst>
          </p:cNvPr>
          <p:cNvSpPr>
            <a:spLocks noGrp="1" noChangeArrowheads="1"/>
          </p:cNvSpPr>
          <p:nvPr>
            <p:ph type="body" idx="4294967295"/>
          </p:nvPr>
        </p:nvSpPr>
        <p:spPr>
          <a:xfrm>
            <a:off x="1219200" y="1411288"/>
            <a:ext cx="7924800" cy="4419600"/>
          </a:xfrm>
        </p:spPr>
        <p:txBody>
          <a:bodyPr/>
          <a:lstStyle/>
          <a:p>
            <a:pPr eaLnBrk="1" hangingPunct="1">
              <a:defRPr/>
            </a:pPr>
            <a:r>
              <a:rPr lang="en-AU" dirty="0">
                <a:latin typeface="Arial" panose="020B0604020202020204" pitchFamily="34" charset="0"/>
                <a:ea typeface="ＭＳ Ｐゴシック" charset="0"/>
                <a:cs typeface="ＭＳ Ｐゴシック" charset="0"/>
              </a:rPr>
              <a:t> </a:t>
            </a:r>
            <a:r>
              <a:rPr lang="en-AU" sz="2800" b="1" dirty="0">
                <a:latin typeface="Arial" panose="020B0604020202020204" pitchFamily="34" charset="0"/>
                <a:ea typeface="ＭＳ Ｐゴシック" charset="0"/>
                <a:cs typeface="ＭＳ Ｐゴシック" charset="0"/>
              </a:rPr>
              <a:t>Part A</a:t>
            </a:r>
          </a:p>
          <a:p>
            <a:pPr marL="0" indent="0" eaLnBrk="1" hangingPunct="1">
              <a:buFont typeface="Wingdings 2" panose="05020102010507070707" pitchFamily="18" charset="2"/>
              <a:buNone/>
              <a:defRPr/>
            </a:pPr>
            <a:r>
              <a:rPr lang="en-AU" sz="2800" b="1" dirty="0">
                <a:latin typeface="Arial" panose="020B0604020202020204" pitchFamily="34" charset="0"/>
                <a:ea typeface="ＭＳ Ｐゴシック" charset="0"/>
                <a:cs typeface="ＭＳ Ｐゴシック" charset="0"/>
              </a:rPr>
              <a:t>The capacity to understand and convey general and specific aspects of texts.</a:t>
            </a:r>
          </a:p>
          <a:p>
            <a:pPr eaLnBrk="1" hangingPunct="1">
              <a:buFont typeface="Wingdings" panose="05000000000000000000" pitchFamily="2" charset="2"/>
              <a:buNone/>
              <a:defRPr/>
            </a:pPr>
            <a:r>
              <a:rPr lang="en-AU" dirty="0">
                <a:latin typeface="Arial" panose="020B0604020202020204" pitchFamily="34" charset="0"/>
                <a:ea typeface="ＭＳ Ｐゴシック" charset="0"/>
                <a:cs typeface="ＭＳ Ｐゴシック" charset="0"/>
              </a:rPr>
              <a:t>	</a:t>
            </a:r>
          </a:p>
        </p:txBody>
      </p:sp>
    </p:spTree>
    <p:extLst>
      <p:ext uri="{BB962C8B-B14F-4D97-AF65-F5344CB8AC3E}">
        <p14:creationId xmlns:p14="http://schemas.microsoft.com/office/powerpoint/2010/main" val="120083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0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7C3A5A45-E924-5940-A4F5-280CCF073741}" type="slidenum">
              <a:rPr lang="en-AU" sz="1200">
                <a:latin typeface="Arial Black" charset="0"/>
              </a:rPr>
              <a:pPr algn="r"/>
              <a:t>57</a:t>
            </a:fld>
            <a:endParaRPr lang="en-AU" sz="1200">
              <a:latin typeface="Arial Black" charset="0"/>
            </a:endParaRPr>
          </a:p>
        </p:txBody>
      </p:sp>
      <p:sp>
        <p:nvSpPr>
          <p:cNvPr id="2" name="Rectangle 2">
            <a:extLst>
              <a:ext uri="{FF2B5EF4-FFF2-40B4-BE49-F238E27FC236}"/>
            </a:extLst>
          </p:cNvPr>
          <p:cNvSpPr>
            <a:spLocks noGrp="1" noChangeArrowheads="1"/>
          </p:cNvSpPr>
          <p:nvPr>
            <p:ph type="title" idx="4294967295"/>
          </p:nvPr>
        </p:nvSpPr>
        <p:spPr>
          <a:xfrm>
            <a:off x="0" y="452439"/>
            <a:ext cx="8015288" cy="914400"/>
          </a:xfrm>
        </p:spPr>
        <p:txBody>
          <a:bodyPr>
            <a:normAutofit/>
          </a:bodyPr>
          <a:lstStyle/>
          <a:p>
            <a:pPr algn="ctr" eaLnBrk="1" hangingPunct="1">
              <a:defRPr/>
            </a:pPr>
            <a:r>
              <a:rPr lang="en-AU" sz="5100" b="1" dirty="0">
                <a:latin typeface="Arial" panose="020B0604020202020204" pitchFamily="34" charset="0"/>
                <a:ea typeface="ＭＳ Ｐゴシック" charset="0"/>
                <a:cs typeface="ＭＳ Ｐゴシック" charset="0"/>
              </a:rPr>
              <a:t>Criteria</a:t>
            </a:r>
          </a:p>
        </p:txBody>
      </p:sp>
      <p:sp>
        <p:nvSpPr>
          <p:cNvPr id="302084" name="Rectangle 3"/>
          <p:cNvSpPr>
            <a:spLocks noGrp="1"/>
          </p:cNvSpPr>
          <p:nvPr>
            <p:ph type="body" idx="4294967295"/>
          </p:nvPr>
        </p:nvSpPr>
        <p:spPr>
          <a:xfrm>
            <a:off x="1219200" y="1604963"/>
            <a:ext cx="7924800" cy="4419600"/>
          </a:xfrm>
        </p:spPr>
        <p:txBody>
          <a:bodyPr/>
          <a:lstStyle/>
          <a:p>
            <a:pPr eaLnBrk="1" hangingPunct="1"/>
            <a:r>
              <a:rPr lang="en-AU" sz="2800" b="1">
                <a:latin typeface="Arial" charset="0"/>
                <a:ea typeface="MS PGothic" charset="0"/>
              </a:rPr>
              <a:t> Part B</a:t>
            </a:r>
          </a:p>
          <a:p>
            <a:pPr eaLnBrk="1" hangingPunct="1">
              <a:buFont typeface="Wingdings 2" charset="0"/>
              <a:buNone/>
            </a:pPr>
            <a:r>
              <a:rPr lang="en-US" sz="2800" b="1">
                <a:latin typeface="Arial" charset="0"/>
                <a:ea typeface="MS PGothic" charset="0"/>
              </a:rPr>
              <a:t>The capacity to understand general and specific aspects of texts</a:t>
            </a:r>
          </a:p>
          <a:p>
            <a:pPr eaLnBrk="1" hangingPunct="1">
              <a:buFont typeface="Wingdings 2" charset="0"/>
              <a:buNone/>
            </a:pPr>
            <a:r>
              <a:rPr lang="en-US" sz="2800" b="1">
                <a:solidFill>
                  <a:srgbClr val="FF0000"/>
                </a:solidFill>
                <a:latin typeface="Arial" charset="0"/>
                <a:ea typeface="MS PGothic" charset="0"/>
              </a:rPr>
              <a:t>AND</a:t>
            </a:r>
            <a:endParaRPr lang="en-AU" sz="2800" b="1">
              <a:solidFill>
                <a:srgbClr val="FF0000"/>
              </a:solidFill>
              <a:latin typeface="Arial" charset="0"/>
              <a:ea typeface="MS PGothic" charset="0"/>
            </a:endParaRPr>
          </a:p>
          <a:p>
            <a:pPr eaLnBrk="1" hangingPunct="1">
              <a:buFont typeface="Wingdings 2" charset="0"/>
              <a:buNone/>
            </a:pPr>
            <a:r>
              <a:rPr lang="en-AU" sz="2800" b="1">
                <a:latin typeface="Arial" charset="0"/>
                <a:ea typeface="MS PGothic" charset="0"/>
              </a:rPr>
              <a:t>The capacity to convey information accurately and appropriately</a:t>
            </a:r>
          </a:p>
        </p:txBody>
      </p:sp>
    </p:spTree>
    <p:extLst>
      <p:ext uri="{BB962C8B-B14F-4D97-AF65-F5344CB8AC3E}">
        <p14:creationId xmlns:p14="http://schemas.microsoft.com/office/powerpoint/2010/main" val="1374619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20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020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020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p:bldP spid="302084" grpI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F1CF9F08-8803-ED48-ACEC-9C314769352C}" type="slidenum">
              <a:rPr lang="en-AU" sz="1200">
                <a:latin typeface="Arial Black" charset="0"/>
              </a:rPr>
              <a:pPr algn="r"/>
              <a:t>58</a:t>
            </a:fld>
            <a:endParaRPr lang="en-AU" sz="1200">
              <a:latin typeface="Arial Black" charset="0"/>
            </a:endParaRPr>
          </a:p>
        </p:txBody>
      </p:sp>
      <p:pic>
        <p:nvPicPr>
          <p:cNvPr id="1228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50386">
            <a:off x="300038" y="395819"/>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2" name="Rectangle 3">
            <a:extLst>
              <a:ext uri="{FF2B5EF4-FFF2-40B4-BE49-F238E27FC236}"/>
            </a:extLst>
          </p:cNvPr>
          <p:cNvSpPr>
            <a:spLocks noGrp="1" noChangeArrowheads="1"/>
          </p:cNvSpPr>
          <p:nvPr>
            <p:ph type="body" idx="4294967295"/>
          </p:nvPr>
        </p:nvSpPr>
        <p:spPr>
          <a:xfrm>
            <a:off x="979488" y="836614"/>
            <a:ext cx="8164512" cy="5280025"/>
          </a:xfrm>
        </p:spPr>
        <p:txBody>
          <a:bodyPr>
            <a:normAutofit lnSpcReduction="10000"/>
          </a:bodyPr>
          <a:lstStyle/>
          <a:p>
            <a:pPr>
              <a:spcBef>
                <a:spcPts val="1200"/>
              </a:spcBef>
              <a:defRPr/>
            </a:pPr>
            <a:endParaRPr lang="en-AU" sz="500" b="1" dirty="0">
              <a:latin typeface="Arial" charset="0"/>
              <a:ea typeface="ＭＳ Ｐゴシック" charset="0"/>
              <a:cs typeface="ＭＳ Ｐゴシック" charset="0"/>
            </a:endParaRPr>
          </a:p>
          <a:p>
            <a:pPr algn="ctr">
              <a:spcBef>
                <a:spcPts val="1200"/>
              </a:spcBef>
              <a:buFont typeface="Wingdings 2" charset="0"/>
              <a:buNone/>
              <a:defRPr/>
            </a:pPr>
            <a:r>
              <a:rPr lang="en-AU" sz="4100" b="1" dirty="0">
                <a:latin typeface="Arial" charset="0"/>
                <a:ea typeface="ＭＳ Ｐゴシック" charset="0"/>
                <a:cs typeface="ＭＳ Ｐゴシック" charset="0"/>
              </a:rPr>
              <a:t>    </a:t>
            </a:r>
            <a:r>
              <a:rPr lang="en-AU" sz="4100" b="1" dirty="0" smtClean="0">
                <a:latin typeface="Arial" charset="0"/>
                <a:ea typeface="ＭＳ Ｐゴシック" charset="0"/>
                <a:cs typeface="ＭＳ Ｐゴシック" charset="0"/>
              </a:rPr>
              <a:t> </a:t>
            </a:r>
            <a:r>
              <a:rPr lang="en-AU" sz="3600" b="1" dirty="0">
                <a:latin typeface="Arial" charset="0"/>
                <a:ea typeface="ＭＳ Ｐゴシック" charset="0"/>
                <a:cs typeface="ＭＳ Ｐゴシック" charset="0"/>
              </a:rPr>
              <a:t>IMPORTANT  </a:t>
            </a:r>
            <a:r>
              <a:rPr lang="en-AU" sz="3600" b="1" dirty="0">
                <a:solidFill>
                  <a:srgbClr val="FFFF00"/>
                </a:solidFill>
                <a:latin typeface="Arial" charset="0"/>
                <a:ea typeface="ＭＳ Ｐゴシック" charset="0"/>
                <a:cs typeface="ＭＳ Ｐゴシック" charset="0"/>
              </a:rPr>
              <a:t>CHECKLIST</a:t>
            </a:r>
          </a:p>
          <a:p>
            <a:pPr>
              <a:spcBef>
                <a:spcPts val="1200"/>
              </a:spcBef>
              <a:buFont typeface="Wingdings 2" charset="0"/>
              <a:buNone/>
              <a:defRPr/>
            </a:pPr>
            <a:endParaRPr lang="en-AU" sz="3200" b="1" dirty="0">
              <a:solidFill>
                <a:srgbClr val="FF0000"/>
              </a:solidFill>
              <a:latin typeface="Arial" charset="0"/>
              <a:ea typeface="ＭＳ Ｐゴシック" charset="0"/>
              <a:cs typeface="ＭＳ Ｐゴシック" charset="0"/>
            </a:endParaRPr>
          </a:p>
          <a:p>
            <a:pPr>
              <a:spcBef>
                <a:spcPts val="1200"/>
              </a:spcBef>
              <a:buFont typeface="Wingdings" charset="0"/>
              <a:buChar char="ü"/>
              <a:defRPr/>
            </a:pPr>
            <a:r>
              <a:rPr lang="en-AU" sz="2800" b="1" dirty="0">
                <a:latin typeface="Arial" charset="0"/>
                <a:ea typeface="ＭＳ Ｐゴシック" charset="0"/>
                <a:cs typeface="ＭＳ Ｐゴシック" charset="0"/>
              </a:rPr>
              <a:t>Check language! French in the question </a:t>
            </a:r>
            <a:r>
              <a:rPr lang="en-AU" sz="2800" b="1" dirty="0">
                <a:solidFill>
                  <a:srgbClr val="FF0000"/>
                </a:solidFill>
                <a:latin typeface="Arial" charset="0"/>
                <a:ea typeface="ＭＳ Ｐゴシック" charset="0"/>
                <a:cs typeface="ＭＳ Ｐゴシック" charset="0"/>
              </a:rPr>
              <a:t>= </a:t>
            </a:r>
            <a:r>
              <a:rPr lang="en-AU" sz="2800" b="1" dirty="0">
                <a:latin typeface="Arial" charset="0"/>
                <a:ea typeface="ＭＳ Ｐゴシック" charset="0"/>
                <a:cs typeface="ＭＳ Ｐゴシック" charset="0"/>
              </a:rPr>
              <a:t> French in the answer</a:t>
            </a:r>
          </a:p>
          <a:p>
            <a:pPr>
              <a:spcBef>
                <a:spcPts val="1200"/>
              </a:spcBef>
              <a:buFont typeface="Wingdings" charset="0"/>
              <a:buChar char="ü"/>
              <a:defRPr/>
            </a:pPr>
            <a:r>
              <a:rPr lang="en-AU" sz="2800" b="1" dirty="0">
                <a:latin typeface="Arial" charset="0"/>
                <a:ea typeface="ＭＳ Ｐゴシック" charset="0"/>
                <a:cs typeface="ＭＳ Ｐゴシック" charset="0"/>
              </a:rPr>
              <a:t>Full sentences not necessary but help with clarity (</a:t>
            </a:r>
            <a:r>
              <a:rPr lang="en-AU" sz="2800" b="1" dirty="0">
                <a:solidFill>
                  <a:srgbClr val="FFFF00"/>
                </a:solidFill>
                <a:latin typeface="Arial" charset="0"/>
                <a:ea typeface="ＭＳ Ｐゴシック" charset="0"/>
                <a:cs typeface="ＭＳ Ｐゴシック" charset="0"/>
              </a:rPr>
              <a:t>refer to instructions </a:t>
            </a:r>
            <a:r>
              <a:rPr lang="en-AU" sz="2800" b="1" dirty="0">
                <a:latin typeface="Arial" charset="0"/>
                <a:ea typeface="ＭＳ Ｐゴシック" charset="0"/>
                <a:cs typeface="ＭＳ Ｐゴシック" charset="0"/>
              </a:rPr>
              <a:t>&amp; space provided)</a:t>
            </a:r>
          </a:p>
          <a:p>
            <a:pPr>
              <a:spcBef>
                <a:spcPts val="1200"/>
              </a:spcBef>
              <a:buFont typeface="Wingdings" charset="0"/>
              <a:buChar char="ü"/>
              <a:defRPr/>
            </a:pPr>
            <a:r>
              <a:rPr lang="en-AU" sz="2800" b="1" dirty="0">
                <a:latin typeface="Arial" charset="0"/>
                <a:ea typeface="ＭＳ Ｐゴシック" charset="0"/>
                <a:cs typeface="ＭＳ Ｐゴシック" charset="0"/>
              </a:rPr>
              <a:t>Answer </a:t>
            </a:r>
            <a:r>
              <a:rPr lang="en-AU" sz="2800" b="1" dirty="0">
                <a:solidFill>
                  <a:srgbClr val="FFFF00"/>
                </a:solidFill>
                <a:latin typeface="Arial" charset="0"/>
                <a:ea typeface="ＭＳ Ｐゴシック" charset="0"/>
                <a:cs typeface="ＭＳ Ｐゴシック" charset="0"/>
              </a:rPr>
              <a:t>ALL </a:t>
            </a:r>
            <a:r>
              <a:rPr lang="en-AU" sz="2800" b="1" dirty="0">
                <a:latin typeface="Arial" charset="0"/>
                <a:ea typeface="ＭＳ Ｐゴシック" charset="0"/>
                <a:cs typeface="ＭＳ Ｐゴシック" charset="0"/>
              </a:rPr>
              <a:t>questions</a:t>
            </a:r>
          </a:p>
          <a:p>
            <a:pPr>
              <a:spcBef>
                <a:spcPts val="1200"/>
              </a:spcBef>
              <a:defRPr/>
            </a:pPr>
            <a:endParaRPr lang="en-AU" sz="600" b="1" dirty="0">
              <a:latin typeface="Arial" charset="0"/>
              <a:ea typeface="ＭＳ Ｐゴシック" charset="0"/>
              <a:cs typeface="ＭＳ Ｐゴシック" charset="0"/>
            </a:endParaRPr>
          </a:p>
          <a:p>
            <a:pPr>
              <a:spcBef>
                <a:spcPts val="1200"/>
              </a:spcBef>
              <a:defRPr/>
            </a:pPr>
            <a:endParaRPr lang="en-AU" sz="500" b="1" dirty="0">
              <a:latin typeface="Arial" charset="0"/>
              <a:ea typeface="ＭＳ Ｐゴシック" charset="0"/>
              <a:cs typeface="ＭＳ Ｐゴシック" charset="0"/>
            </a:endParaRPr>
          </a:p>
          <a:p>
            <a:pPr lvl="1">
              <a:spcBef>
                <a:spcPts val="1200"/>
              </a:spcBef>
              <a:buFont typeface="Wingdings 2" charset="0"/>
              <a:buNone/>
              <a:defRPr/>
            </a:pPr>
            <a:r>
              <a:rPr lang="en-AU" sz="400" dirty="0">
                <a:latin typeface="Arial" charset="0"/>
                <a:ea typeface="ＭＳ Ｐゴシック" charset="0"/>
                <a:cs typeface="ＭＳ Ｐゴシック" charset="0"/>
              </a:rPr>
              <a:t>  </a:t>
            </a:r>
          </a:p>
          <a:p>
            <a:pPr lvl="1">
              <a:spcBef>
                <a:spcPts val="1200"/>
              </a:spcBef>
              <a:buFont typeface="Wingdings 2" charset="0"/>
              <a:buNone/>
              <a:defRPr/>
            </a:pPr>
            <a:endParaRPr lang="en-AU" sz="400" dirty="0">
              <a:latin typeface="Arial" charset="0"/>
              <a:ea typeface="ＭＳ Ｐゴシック" charset="0"/>
              <a:cs typeface="ＭＳ Ｐゴシック" charset="0"/>
            </a:endParaRPr>
          </a:p>
          <a:p>
            <a:pPr lvl="1">
              <a:spcBef>
                <a:spcPts val="1200"/>
              </a:spcBef>
              <a:buFont typeface="Wingdings 2" charset="0"/>
              <a:buNone/>
              <a:defRPr/>
            </a:pPr>
            <a:endParaRPr lang="en-AU" sz="400" dirty="0">
              <a:latin typeface="Arial" charset="0"/>
              <a:ea typeface="ＭＳ Ｐゴシック" charset="0"/>
              <a:cs typeface="ＭＳ Ｐゴシック" charset="0"/>
            </a:endParaRPr>
          </a:p>
          <a:p>
            <a:pPr lvl="1">
              <a:spcBef>
                <a:spcPts val="1200"/>
              </a:spcBef>
              <a:buFont typeface="Wingdings 2" charset="0"/>
              <a:buNone/>
              <a:defRPr/>
            </a:pPr>
            <a:endParaRPr lang="en-AU" sz="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48430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38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938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2">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38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build="p"/>
      <p:bldP spid="293892" grpI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197F2876-B8C4-2C47-A7BB-FCBC538E903F}" type="slidenum">
              <a:rPr lang="en-AU" sz="1200">
                <a:latin typeface="Arial Black" charset="0"/>
              </a:rPr>
              <a:pPr algn="r"/>
              <a:t>59</a:t>
            </a:fld>
            <a:endParaRPr lang="en-AU" sz="1200">
              <a:latin typeface="Arial Black" charset="0"/>
            </a:endParaRPr>
          </a:p>
        </p:txBody>
      </p:sp>
      <p:sp>
        <p:nvSpPr>
          <p:cNvPr id="297988" name="Rectangle 3"/>
          <p:cNvSpPr>
            <a:spLocks noGrp="1"/>
          </p:cNvSpPr>
          <p:nvPr>
            <p:ph type="body" idx="4294967295"/>
          </p:nvPr>
        </p:nvSpPr>
        <p:spPr>
          <a:xfrm>
            <a:off x="417514" y="646113"/>
            <a:ext cx="7812086" cy="5437187"/>
          </a:xfrm>
        </p:spPr>
        <p:txBody>
          <a:bodyPr/>
          <a:lstStyle/>
          <a:p>
            <a:pPr>
              <a:buFont typeface="Wingdings" charset="0"/>
              <a:buChar char="ü"/>
            </a:pPr>
            <a:r>
              <a:rPr lang="en-AU" sz="2400" b="1" dirty="0">
                <a:latin typeface="Arial" charset="0"/>
                <a:ea typeface="MS PGothic" charset="0"/>
              </a:rPr>
              <a:t>Look at</a:t>
            </a:r>
            <a:r>
              <a:rPr lang="en-AU" sz="2400" b="1" dirty="0">
                <a:solidFill>
                  <a:srgbClr val="FF0000"/>
                </a:solidFill>
                <a:latin typeface="Arial" charset="0"/>
                <a:ea typeface="MS PGothic" charset="0"/>
              </a:rPr>
              <a:t> </a:t>
            </a:r>
            <a:r>
              <a:rPr lang="en-AU" sz="2400" b="1" dirty="0">
                <a:solidFill>
                  <a:srgbClr val="FFFF00"/>
                </a:solidFill>
                <a:latin typeface="Arial" charset="0"/>
                <a:ea typeface="MS PGothic" charset="0"/>
              </a:rPr>
              <a:t>marks</a:t>
            </a:r>
            <a:r>
              <a:rPr lang="en-AU" sz="2400" b="1" dirty="0">
                <a:solidFill>
                  <a:srgbClr val="FF0000"/>
                </a:solidFill>
                <a:latin typeface="Arial" charset="0"/>
                <a:ea typeface="MS PGothic" charset="0"/>
              </a:rPr>
              <a:t> </a:t>
            </a:r>
            <a:r>
              <a:rPr lang="en-AU" sz="2400" b="1" dirty="0">
                <a:latin typeface="Arial" charset="0"/>
                <a:ea typeface="MS PGothic" charset="0"/>
              </a:rPr>
              <a:t>provided for answers in Part A.</a:t>
            </a:r>
          </a:p>
          <a:p>
            <a:pPr eaLnBrk="1" hangingPunct="1">
              <a:buFont typeface="Wingdings" charset="0"/>
              <a:buChar char="ü"/>
            </a:pPr>
            <a:r>
              <a:rPr lang="en-AU" sz="2400" b="1" dirty="0">
                <a:latin typeface="Arial" charset="0"/>
                <a:ea typeface="MS PGothic" charset="0"/>
              </a:rPr>
              <a:t>Look at </a:t>
            </a:r>
            <a:r>
              <a:rPr lang="en-AU" sz="2400" b="1" dirty="0">
                <a:solidFill>
                  <a:srgbClr val="FFFF00"/>
                </a:solidFill>
                <a:latin typeface="Arial" charset="0"/>
                <a:ea typeface="MS PGothic" charset="0"/>
              </a:rPr>
              <a:t>space </a:t>
            </a:r>
            <a:r>
              <a:rPr lang="en-AU" sz="2400" b="1" dirty="0">
                <a:latin typeface="Arial" charset="0"/>
                <a:ea typeface="MS PGothic" charset="0"/>
              </a:rPr>
              <a:t>provided for answers, especially in  Part B.</a:t>
            </a:r>
          </a:p>
          <a:p>
            <a:pPr eaLnBrk="1" hangingPunct="1">
              <a:buFont typeface="Wingdings" charset="0"/>
              <a:buChar char="ü"/>
            </a:pPr>
            <a:r>
              <a:rPr lang="en-AU" sz="2400" b="1" dirty="0" err="1">
                <a:latin typeface="Arial" charset="0"/>
                <a:ea typeface="MS PGothic" charset="0"/>
              </a:rPr>
              <a:t>Wth</a:t>
            </a:r>
            <a:r>
              <a:rPr lang="en-AU" sz="2400" b="1" dirty="0">
                <a:latin typeface="Arial" charset="0"/>
                <a:ea typeface="MS PGothic" charset="0"/>
              </a:rPr>
              <a:t> my Remember when answering in French in Part B, there is a </a:t>
            </a:r>
            <a:r>
              <a:rPr lang="en-AU" sz="2400" b="1" dirty="0">
                <a:solidFill>
                  <a:srgbClr val="FFFF00"/>
                </a:solidFill>
                <a:latin typeface="Arial" charset="0"/>
                <a:ea typeface="MS PGothic" charset="0"/>
              </a:rPr>
              <a:t>global mark </a:t>
            </a:r>
            <a:r>
              <a:rPr lang="en-AU" sz="2400" b="1" dirty="0">
                <a:latin typeface="Arial" charset="0"/>
                <a:ea typeface="MS PGothic" charset="0"/>
              </a:rPr>
              <a:t>for comprehension, no individual marks are noted:</a:t>
            </a:r>
            <a:endParaRPr lang="en-AU" sz="2400" b="1" dirty="0">
              <a:solidFill>
                <a:srgbClr val="FFFF00"/>
              </a:solidFill>
              <a:latin typeface="Arial" charset="0"/>
              <a:ea typeface="MS PGothic" charset="0"/>
            </a:endParaRPr>
          </a:p>
          <a:p>
            <a:pPr eaLnBrk="1" hangingPunct="1">
              <a:buFont typeface="Wingdings 2" charset="0"/>
              <a:buNone/>
            </a:pPr>
            <a:r>
              <a:rPr lang="en-AU" sz="2400" b="1" dirty="0">
                <a:solidFill>
                  <a:srgbClr val="FFFF00"/>
                </a:solidFill>
                <a:latin typeface="Arial" charset="0"/>
                <a:ea typeface="MS PGothic" charset="0"/>
              </a:rPr>
              <a:t>Look for 5 marks overall for comprehension, and 5 marks for good French (accuracy and range)</a:t>
            </a:r>
          </a:p>
        </p:txBody>
      </p:sp>
    </p:spTree>
    <p:extLst>
      <p:ext uri="{BB962C8B-B14F-4D97-AF65-F5344CB8AC3E}">
        <p14:creationId xmlns:p14="http://schemas.microsoft.com/office/powerpoint/2010/main" val="1565351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9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9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extLst>
          </p:cNvPr>
          <p:cNvSpPr>
            <a:spLocks noGrp="1" noChangeArrowheads="1"/>
          </p:cNvSpPr>
          <p:nvPr>
            <p:ph type="title"/>
          </p:nvPr>
        </p:nvSpPr>
        <p:spPr/>
        <p:txBody>
          <a:bodyPr>
            <a:normAutofit/>
          </a:bodyPr>
          <a:lstStyle/>
          <a:p>
            <a:pPr algn="ctr" eaLnBrk="1" hangingPunct="1">
              <a:defRPr/>
            </a:pPr>
            <a:r>
              <a:rPr lang="en-AU" sz="5100" b="1" dirty="0">
                <a:latin typeface="Arial" charset="0"/>
                <a:ea typeface="ＭＳ Ｐゴシック" charset="0"/>
                <a:cs typeface="ＭＳ Ｐゴシック" charset="0"/>
              </a:rPr>
              <a:t>The written exam </a:t>
            </a:r>
            <a:endParaRPr lang="en-US" sz="5100" b="1" dirty="0">
              <a:latin typeface="Arial" charset="0"/>
              <a:ea typeface="ＭＳ Ｐゴシック" charset="0"/>
              <a:cs typeface="ＭＳ Ｐゴシック" charset="0"/>
            </a:endParaRPr>
          </a:p>
        </p:txBody>
      </p:sp>
      <p:sp>
        <p:nvSpPr>
          <p:cNvPr id="30722" name="Rectangle 3"/>
          <p:cNvSpPr>
            <a:spLocks noGrp="1"/>
          </p:cNvSpPr>
          <p:nvPr>
            <p:ph idx="1"/>
          </p:nvPr>
        </p:nvSpPr>
        <p:spPr>
          <a:xfrm>
            <a:off x="939407" y="2052616"/>
            <a:ext cx="7880746" cy="4424383"/>
          </a:xfrm>
        </p:spPr>
        <p:txBody>
          <a:bodyPr/>
          <a:lstStyle/>
          <a:p>
            <a:pPr marL="0" indent="0" eaLnBrk="1" hangingPunct="1">
              <a:buNone/>
            </a:pPr>
            <a:r>
              <a:rPr lang="en-AU" sz="2800" b="1" dirty="0" smtClean="0">
                <a:latin typeface="Arial" charset="0"/>
                <a:ea typeface="MS PGothic" charset="0"/>
              </a:rPr>
              <a:t>	Tuesday </a:t>
            </a:r>
            <a:r>
              <a:rPr lang="en-AU" sz="2800" b="1" dirty="0">
                <a:latin typeface="Arial" charset="0"/>
                <a:ea typeface="MS PGothic" charset="0"/>
              </a:rPr>
              <a:t>19 November </a:t>
            </a:r>
            <a:r>
              <a:rPr lang="en-AU" sz="2800" b="1" dirty="0" smtClean="0">
                <a:latin typeface="Arial" charset="0"/>
                <a:ea typeface="MS PGothic" charset="0"/>
              </a:rPr>
              <a:t>2019</a:t>
            </a:r>
          </a:p>
          <a:p>
            <a:pPr marL="0" indent="0" eaLnBrk="1" hangingPunct="1">
              <a:buNone/>
            </a:pPr>
            <a:endParaRPr lang="en-AU" sz="2800" b="1" dirty="0">
              <a:latin typeface="Arial" charset="0"/>
              <a:ea typeface="MS PGothic" charset="0"/>
            </a:endParaRPr>
          </a:p>
          <a:p>
            <a:pPr lvl="1" eaLnBrk="1" hangingPunct="1"/>
            <a:r>
              <a:rPr lang="en-AU" sz="2800" b="1" dirty="0">
                <a:latin typeface="Arial" charset="0"/>
                <a:ea typeface="MS PGothic" charset="0"/>
              </a:rPr>
              <a:t>3:00pm – 3:15pm: Reading Time</a:t>
            </a:r>
          </a:p>
          <a:p>
            <a:pPr lvl="1" eaLnBrk="1" hangingPunct="1"/>
            <a:r>
              <a:rPr lang="en-AU" sz="2800" b="1" dirty="0">
                <a:latin typeface="Arial" charset="0"/>
                <a:ea typeface="MS PGothic" charset="0"/>
              </a:rPr>
              <a:t>3.15 pm </a:t>
            </a:r>
            <a:r>
              <a:rPr lang="en-US" sz="2800" b="1" dirty="0">
                <a:latin typeface="Arial" charset="0"/>
                <a:ea typeface="MS PGothic" charset="0"/>
              </a:rPr>
              <a:t>–</a:t>
            </a:r>
            <a:r>
              <a:rPr lang="en-AU" sz="2800" b="1" dirty="0">
                <a:latin typeface="Arial" charset="0"/>
                <a:ea typeface="MS PGothic" charset="0"/>
              </a:rPr>
              <a:t> 5:15pm: Writing Time</a:t>
            </a:r>
          </a:p>
          <a:p>
            <a:pPr eaLnBrk="1" hangingPunct="1">
              <a:buFont typeface="Wingdings" charset="0"/>
              <a:buNone/>
            </a:pPr>
            <a:endParaRPr lang="en-AU" sz="3600" b="1" dirty="0">
              <a:latin typeface="Arial" charset="0"/>
              <a:ea typeface="MS PGothic" charset="0"/>
            </a:endParaRPr>
          </a:p>
        </p:txBody>
      </p:sp>
    </p:spTree>
    <p:extLst>
      <p:ext uri="{BB962C8B-B14F-4D97-AF65-F5344CB8AC3E}">
        <p14:creationId xmlns:p14="http://schemas.microsoft.com/office/powerpoint/2010/main" val="29271448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78D034D1-308D-BE42-B1DE-5802E62EA7CD}" type="slidenum">
              <a:rPr lang="en-AU" sz="1200">
                <a:latin typeface="Arial Black" charset="0"/>
              </a:rPr>
              <a:pPr algn="r"/>
              <a:t>60</a:t>
            </a:fld>
            <a:endParaRPr lang="en-AU" sz="1200">
              <a:latin typeface="Arial Black" charset="0"/>
            </a:endParaRPr>
          </a:p>
        </p:txBody>
      </p:sp>
      <p:sp>
        <p:nvSpPr>
          <p:cNvPr id="300036" name="Rectangle 3"/>
          <p:cNvSpPr>
            <a:spLocks noGrp="1"/>
          </p:cNvSpPr>
          <p:nvPr>
            <p:ph type="body" idx="4294967295"/>
          </p:nvPr>
        </p:nvSpPr>
        <p:spPr>
          <a:xfrm>
            <a:off x="643668" y="713197"/>
            <a:ext cx="8141559" cy="5183726"/>
          </a:xfrm>
        </p:spPr>
        <p:txBody>
          <a:bodyPr/>
          <a:lstStyle/>
          <a:p>
            <a:pPr marL="295275" lvl="1" indent="0" algn="ctr" eaLnBrk="1" hangingPunct="1">
              <a:lnSpc>
                <a:spcPct val="80000"/>
              </a:lnSpc>
              <a:buFont typeface="Wingdings 2" charset="0"/>
              <a:buNone/>
            </a:pPr>
            <a:r>
              <a:rPr lang="en-AU" sz="2700" b="1" dirty="0" smtClean="0">
                <a:latin typeface="Arial" charset="0"/>
                <a:ea typeface="MS PGothic" charset="0"/>
              </a:rPr>
              <a:t>When </a:t>
            </a:r>
            <a:r>
              <a:rPr lang="en-AU" sz="2700" b="1" dirty="0">
                <a:latin typeface="Arial" charset="0"/>
                <a:ea typeface="MS PGothic" charset="0"/>
              </a:rPr>
              <a:t>wording your answers in French</a:t>
            </a:r>
            <a:endParaRPr lang="en-AU" sz="2400" b="1" dirty="0">
              <a:latin typeface="Arial" charset="0"/>
              <a:ea typeface="MS PGothic" charset="0"/>
            </a:endParaRPr>
          </a:p>
          <a:p>
            <a:pPr marL="0" indent="0" eaLnBrk="1" hangingPunct="1">
              <a:lnSpc>
                <a:spcPct val="80000"/>
              </a:lnSpc>
              <a:buFont typeface="Wingdings" charset="0"/>
              <a:buChar char="Ø"/>
            </a:pPr>
            <a:r>
              <a:rPr lang="en-AU" sz="2400" b="1" dirty="0">
                <a:latin typeface="Arial" charset="0"/>
                <a:ea typeface="MS PGothic" charset="0"/>
              </a:rPr>
              <a:t> If reusing language in the question, </a:t>
            </a:r>
            <a:r>
              <a:rPr lang="en-AU" sz="2400" b="1" dirty="0">
                <a:solidFill>
                  <a:srgbClr val="FFFF00"/>
                </a:solidFill>
                <a:latin typeface="Arial" charset="0"/>
                <a:ea typeface="MS PGothic" charset="0"/>
              </a:rPr>
              <a:t>rephrase it</a:t>
            </a:r>
            <a:r>
              <a:rPr lang="en-AU" sz="2400" b="1" dirty="0">
                <a:latin typeface="Arial" charset="0"/>
                <a:ea typeface="MS PGothic" charset="0"/>
              </a:rPr>
              <a:t>, so that your answer is a statement BUT CHECK THE TENSE</a:t>
            </a:r>
          </a:p>
          <a:p>
            <a:pPr marL="0" indent="0" eaLnBrk="1" hangingPunct="1">
              <a:lnSpc>
                <a:spcPct val="80000"/>
              </a:lnSpc>
              <a:buFont typeface="Wingdings 2" charset="0"/>
              <a:buNone/>
            </a:pPr>
            <a:r>
              <a:rPr lang="en-AU" sz="1900" b="1" dirty="0">
                <a:latin typeface="Arial" charset="0"/>
                <a:ea typeface="MS PGothic" charset="0"/>
              </a:rPr>
              <a:t>           </a:t>
            </a:r>
            <a:r>
              <a:rPr lang="en-AU" sz="1900" b="1" dirty="0" err="1">
                <a:latin typeface="Arial" charset="0"/>
                <a:ea typeface="MS PGothic" charset="0"/>
              </a:rPr>
              <a:t>Eg</a:t>
            </a:r>
            <a:r>
              <a:rPr lang="en-AU" sz="1900" b="1" dirty="0">
                <a:latin typeface="Arial" charset="0"/>
                <a:ea typeface="MS PGothic" charset="0"/>
              </a:rPr>
              <a:t>: </a:t>
            </a:r>
            <a:r>
              <a:rPr lang="en-AU" sz="1900" b="1" dirty="0" err="1">
                <a:latin typeface="Arial" charset="0"/>
                <a:ea typeface="MS PGothic" charset="0"/>
              </a:rPr>
              <a:t>qu’</a:t>
            </a:r>
            <a:r>
              <a:rPr lang="en-AU" altLang="ja-JP" sz="1900" b="1" dirty="0" err="1">
                <a:solidFill>
                  <a:srgbClr val="094364"/>
                </a:solidFill>
                <a:latin typeface="Arial" charset="0"/>
                <a:ea typeface="MS PGothic" charset="0"/>
              </a:rPr>
              <a:t>ont-ils</a:t>
            </a:r>
            <a:r>
              <a:rPr lang="en-AU" altLang="ja-JP" sz="1900" b="1" dirty="0">
                <a:latin typeface="Arial" charset="0"/>
                <a:ea typeface="MS PGothic" charset="0"/>
              </a:rPr>
              <a:t> fait pour faire face </a:t>
            </a:r>
            <a:r>
              <a:rPr lang="en-AU" altLang="ja-JP" sz="1900" b="1" dirty="0" err="1">
                <a:latin typeface="Arial" charset="0"/>
                <a:ea typeface="MS PGothic" charset="0"/>
              </a:rPr>
              <a:t>à</a:t>
            </a:r>
            <a:r>
              <a:rPr lang="en-AU" altLang="ja-JP" sz="1900" b="1" dirty="0">
                <a:latin typeface="Arial" charset="0"/>
                <a:ea typeface="MS PGothic" charset="0"/>
              </a:rPr>
              <a:t> </a:t>
            </a:r>
            <a:r>
              <a:rPr lang="en-AU" altLang="ja-JP" sz="1900" b="1" dirty="0" err="1">
                <a:latin typeface="Arial" charset="0"/>
                <a:ea typeface="MS PGothic" charset="0"/>
              </a:rPr>
              <a:t>ce</a:t>
            </a:r>
            <a:r>
              <a:rPr lang="en-AU" altLang="ja-JP" sz="1900" b="1" dirty="0">
                <a:latin typeface="Arial" charset="0"/>
                <a:ea typeface="MS PGothic" charset="0"/>
              </a:rPr>
              <a:t> </a:t>
            </a:r>
            <a:r>
              <a:rPr lang="en-AU" altLang="ja-JP" sz="1900" b="1" dirty="0" err="1">
                <a:latin typeface="Arial" charset="0"/>
                <a:ea typeface="MS PGothic" charset="0"/>
              </a:rPr>
              <a:t>problème</a:t>
            </a:r>
            <a:r>
              <a:rPr lang="en-AU" altLang="ja-JP" sz="1900" b="1" dirty="0">
                <a:latin typeface="Arial" charset="0"/>
                <a:ea typeface="MS PGothic" charset="0"/>
              </a:rPr>
              <a:t>?</a:t>
            </a:r>
          </a:p>
          <a:p>
            <a:pPr marL="0" indent="0" eaLnBrk="1" hangingPunct="1">
              <a:lnSpc>
                <a:spcPct val="80000"/>
              </a:lnSpc>
              <a:buFont typeface="Wingdings 2" charset="0"/>
              <a:buNone/>
            </a:pPr>
            <a:r>
              <a:rPr lang="en-AU" sz="1900" b="1" dirty="0">
                <a:latin typeface="Arial" charset="0"/>
                <a:ea typeface="MS PGothic" charset="0"/>
              </a:rPr>
              <a:t>                  Pour faire face  </a:t>
            </a:r>
            <a:r>
              <a:rPr lang="en-AU" sz="1900" b="1" dirty="0" err="1">
                <a:latin typeface="Arial" charset="0"/>
                <a:ea typeface="MS PGothic" charset="0"/>
              </a:rPr>
              <a:t>à</a:t>
            </a:r>
            <a:r>
              <a:rPr lang="en-AU" sz="1900" b="1" dirty="0">
                <a:latin typeface="Arial" charset="0"/>
                <a:ea typeface="MS PGothic" charset="0"/>
              </a:rPr>
              <a:t> </a:t>
            </a:r>
            <a:r>
              <a:rPr lang="en-AU" sz="1900" b="1" dirty="0" err="1">
                <a:latin typeface="Arial" charset="0"/>
                <a:ea typeface="MS PGothic" charset="0"/>
              </a:rPr>
              <a:t>ce</a:t>
            </a:r>
            <a:r>
              <a:rPr lang="en-AU" sz="1900" b="1" dirty="0">
                <a:latin typeface="Arial" charset="0"/>
                <a:ea typeface="MS PGothic" charset="0"/>
              </a:rPr>
              <a:t> </a:t>
            </a:r>
            <a:r>
              <a:rPr lang="en-AU" sz="1900" b="1" dirty="0" err="1">
                <a:latin typeface="Arial" charset="0"/>
                <a:ea typeface="MS PGothic" charset="0"/>
              </a:rPr>
              <a:t>problème</a:t>
            </a:r>
            <a:r>
              <a:rPr lang="en-AU" sz="1900" b="1" dirty="0">
                <a:latin typeface="Arial" charset="0"/>
                <a:ea typeface="MS PGothic" charset="0"/>
              </a:rPr>
              <a:t>, </a:t>
            </a:r>
            <a:r>
              <a:rPr lang="en-AU" sz="1900" b="1" dirty="0" err="1">
                <a:solidFill>
                  <a:srgbClr val="094364"/>
                </a:solidFill>
                <a:latin typeface="Arial" charset="0"/>
                <a:ea typeface="MS PGothic" charset="0"/>
              </a:rPr>
              <a:t>ils</a:t>
            </a:r>
            <a:r>
              <a:rPr lang="en-AU" sz="1900" b="1" dirty="0">
                <a:solidFill>
                  <a:srgbClr val="094364"/>
                </a:solidFill>
                <a:latin typeface="Arial" charset="0"/>
                <a:ea typeface="MS PGothic" charset="0"/>
              </a:rPr>
              <a:t> </a:t>
            </a:r>
            <a:r>
              <a:rPr lang="en-AU" sz="1900" b="1" dirty="0" err="1">
                <a:solidFill>
                  <a:srgbClr val="094364"/>
                </a:solidFill>
                <a:latin typeface="Arial" charset="0"/>
                <a:ea typeface="MS PGothic" charset="0"/>
              </a:rPr>
              <a:t>ont</a:t>
            </a:r>
            <a:r>
              <a:rPr lang="en-AU" sz="1900" b="1" dirty="0">
                <a:solidFill>
                  <a:srgbClr val="094364"/>
                </a:solidFill>
                <a:latin typeface="Arial" charset="0"/>
                <a:ea typeface="MS PGothic" charset="0"/>
              </a:rPr>
              <a:t> </a:t>
            </a:r>
            <a:r>
              <a:rPr lang="en-AU" sz="1900" b="1" dirty="0" err="1">
                <a:solidFill>
                  <a:srgbClr val="094364"/>
                </a:solidFill>
                <a:latin typeface="Arial" charset="0"/>
                <a:ea typeface="MS PGothic" charset="0"/>
              </a:rPr>
              <a:t>écrit</a:t>
            </a:r>
            <a:r>
              <a:rPr lang="mr-IN" sz="1900" b="1" dirty="0">
                <a:solidFill>
                  <a:srgbClr val="094364"/>
                </a:solidFill>
                <a:latin typeface="Arial" charset="0"/>
                <a:ea typeface="MS PGothic" charset="0"/>
              </a:rPr>
              <a:t>…</a:t>
            </a:r>
            <a:r>
              <a:rPr lang="en-AU" sz="1900" b="1" dirty="0">
                <a:solidFill>
                  <a:srgbClr val="094364"/>
                </a:solidFill>
                <a:latin typeface="Arial" charset="0"/>
                <a:ea typeface="MS PGothic" charset="0"/>
              </a:rPr>
              <a:t>.</a:t>
            </a:r>
            <a:endParaRPr lang="en-AU" sz="1900" b="1" dirty="0">
              <a:latin typeface="Arial" charset="0"/>
              <a:ea typeface="MS PGothic" charset="0"/>
            </a:endParaRPr>
          </a:p>
          <a:p>
            <a:pPr marL="0" indent="0" eaLnBrk="1" hangingPunct="1">
              <a:lnSpc>
                <a:spcPct val="80000"/>
              </a:lnSpc>
              <a:buFont typeface="Wingdings 2" charset="0"/>
              <a:buNone/>
            </a:pPr>
            <a:r>
              <a:rPr lang="en-AU" sz="2400" b="1" dirty="0">
                <a:latin typeface="Arial" charset="0"/>
                <a:ea typeface="MS PGothic" charset="0"/>
              </a:rPr>
              <a:t> Try to use </a:t>
            </a:r>
            <a:r>
              <a:rPr lang="en-AU" sz="2400" b="1" dirty="0">
                <a:solidFill>
                  <a:srgbClr val="FFFF00"/>
                </a:solidFill>
                <a:latin typeface="Arial" charset="0"/>
                <a:ea typeface="MS PGothic" charset="0"/>
              </a:rPr>
              <a:t>your own words </a:t>
            </a:r>
            <a:r>
              <a:rPr lang="en-AU" sz="2400" b="1" dirty="0">
                <a:latin typeface="Arial" charset="0"/>
                <a:ea typeface="MS PGothic" charset="0"/>
              </a:rPr>
              <a:t>as much as possible. Unlike the listening section where you can be awarded marks copying what you </a:t>
            </a:r>
            <a:r>
              <a:rPr lang="en-AU" sz="2400" b="1" i="1" dirty="0">
                <a:latin typeface="Arial" charset="0"/>
                <a:ea typeface="MS PGothic" charset="0"/>
              </a:rPr>
              <a:t>hear</a:t>
            </a:r>
            <a:r>
              <a:rPr lang="en-AU" sz="2400" b="1" dirty="0">
                <a:latin typeface="Arial" charset="0"/>
                <a:ea typeface="MS PGothic" charset="0"/>
              </a:rPr>
              <a:t>, to get marks for YOUR best French you can’t copy from the text.</a:t>
            </a:r>
            <a:r>
              <a:rPr lang="en-AU" sz="2400" b="1" i="1" dirty="0">
                <a:latin typeface="Arial" charset="0"/>
                <a:ea typeface="MS PGothic" charset="0"/>
              </a:rPr>
              <a:t> </a:t>
            </a:r>
          </a:p>
          <a:p>
            <a:pPr marL="0" indent="0">
              <a:lnSpc>
                <a:spcPct val="80000"/>
              </a:lnSpc>
              <a:buFont typeface="Wingdings" charset="0"/>
              <a:buChar char="Ø"/>
            </a:pPr>
            <a:r>
              <a:rPr lang="en-AU" sz="2400" b="1" dirty="0">
                <a:latin typeface="Arial" charset="0"/>
                <a:ea typeface="MS PGothic" charset="0"/>
              </a:rPr>
              <a:t> Check your grammar and </a:t>
            </a:r>
            <a:r>
              <a:rPr lang="en-AU" sz="2400" b="1" dirty="0">
                <a:solidFill>
                  <a:srgbClr val="FFFF00"/>
                </a:solidFill>
                <a:latin typeface="Arial" charset="0"/>
                <a:ea typeface="MS PGothic" charset="0"/>
              </a:rPr>
              <a:t>impress with your best French</a:t>
            </a:r>
          </a:p>
          <a:p>
            <a:pPr marL="0" indent="0" eaLnBrk="1" hangingPunct="1">
              <a:lnSpc>
                <a:spcPct val="80000"/>
              </a:lnSpc>
            </a:pPr>
            <a:endParaRPr lang="en-AU" sz="2400" b="1" dirty="0">
              <a:latin typeface="Arial" charset="0"/>
              <a:ea typeface="MS PGothic" charset="0"/>
            </a:endParaRPr>
          </a:p>
        </p:txBody>
      </p:sp>
      <p:sp>
        <p:nvSpPr>
          <p:cNvPr id="2" name="Picture 1"/>
          <p:cNvSpPr>
            <a:spLocks noChangeAspect="1"/>
          </p:cNvSpPr>
          <p:nvPr/>
        </p:nvSpPr>
        <p:spPr bwMode="auto">
          <a:xfrm>
            <a:off x="900115" y="165102"/>
            <a:ext cx="854075" cy="136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38468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nodePh="1">
                                  <p:stCondLst>
                                    <p:cond delay="0"/>
                                  </p:stCondLst>
                                  <p:endCondLst>
                                    <p:cond evt="begin" delay="0">
                                      <p:tn val="5"/>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003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003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003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003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0036">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00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build="p"/>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521893" y="921937"/>
            <a:ext cx="844272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2800" b="1" dirty="0">
                <a:solidFill>
                  <a:schemeClr val="bg1"/>
                </a:solidFill>
              </a:rPr>
              <a:t>Please read the Section 2 questions in your booklet and then the actual texts in </a:t>
            </a:r>
          </a:p>
          <a:p>
            <a:r>
              <a:rPr lang="en-AU" sz="2800" b="1" dirty="0">
                <a:solidFill>
                  <a:schemeClr val="bg1"/>
                </a:solidFill>
              </a:rPr>
              <a:t>Section 2: reading and responding </a:t>
            </a:r>
          </a:p>
          <a:p>
            <a:endParaRPr lang="en-AU" sz="2800" b="1" dirty="0">
              <a:solidFill>
                <a:schemeClr val="bg1"/>
              </a:solidFill>
            </a:endParaRPr>
          </a:p>
          <a:p>
            <a:r>
              <a:rPr lang="en-AU" sz="2800" b="1" dirty="0">
                <a:solidFill>
                  <a:schemeClr val="bg1"/>
                </a:solidFill>
              </a:rPr>
              <a:t>Remember, you would normally have 40 minutes for this section, but today we’ll give you approximately 5-10 minutes.</a:t>
            </a:r>
            <a:endParaRPr lang="en-US" sz="2800" dirty="0">
              <a:solidFill>
                <a:schemeClr val="bg1"/>
              </a:solidFill>
            </a:endParaRPr>
          </a:p>
        </p:txBody>
      </p:sp>
    </p:spTree>
    <p:extLst>
      <p:ext uri="{BB962C8B-B14F-4D97-AF65-F5344CB8AC3E}">
        <p14:creationId xmlns:p14="http://schemas.microsoft.com/office/powerpoint/2010/main" val="3702512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Box 1"/>
          <p:cNvSpPr txBox="1">
            <a:spLocks noChangeArrowheads="1"/>
          </p:cNvSpPr>
          <p:nvPr/>
        </p:nvSpPr>
        <p:spPr bwMode="auto">
          <a:xfrm>
            <a:off x="539290" y="452969"/>
            <a:ext cx="8089341"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b="1" dirty="0">
                <a:solidFill>
                  <a:schemeClr val="bg1"/>
                </a:solidFill>
              </a:rPr>
              <a:t>Section 2: Reading Part A. </a:t>
            </a:r>
          </a:p>
          <a:p>
            <a:r>
              <a:rPr lang="en-US" sz="2800" b="1" dirty="0">
                <a:solidFill>
                  <a:schemeClr val="bg1"/>
                </a:solidFill>
              </a:rPr>
              <a:t/>
            </a:r>
            <a:br>
              <a:rPr lang="en-US" sz="2800" b="1" dirty="0">
                <a:solidFill>
                  <a:schemeClr val="bg1"/>
                </a:solidFill>
              </a:rPr>
            </a:br>
            <a:r>
              <a:rPr lang="en-US" sz="2800" b="1" dirty="0">
                <a:solidFill>
                  <a:schemeClr val="bg1"/>
                </a:solidFill>
              </a:rPr>
              <a:t>a. The culture and way of life of people can affect the planet. To help we can change our eating habits, the transport we use, our lifestyle and our housing. </a:t>
            </a:r>
          </a:p>
          <a:p>
            <a:endParaRPr lang="en-US" sz="2800" b="1" i="1" dirty="0">
              <a:solidFill>
                <a:schemeClr val="bg1"/>
              </a:solidFill>
            </a:endParaRPr>
          </a:p>
          <a:p>
            <a:r>
              <a:rPr lang="en-US" sz="2800" b="1" i="1" dirty="0">
                <a:solidFill>
                  <a:schemeClr val="bg1"/>
                </a:solidFill>
              </a:rPr>
              <a:t>..</a:t>
            </a:r>
            <a:r>
              <a:rPr lang="en-US" sz="2800" b="1" i="1" dirty="0" err="1">
                <a:solidFill>
                  <a:srgbClr val="DDF53D"/>
                </a:solidFill>
              </a:rPr>
              <a:t>Ce</a:t>
            </a:r>
            <a:r>
              <a:rPr lang="en-US" sz="2800" b="1" i="1" dirty="0">
                <a:solidFill>
                  <a:srgbClr val="DDF53D"/>
                </a:solidFill>
              </a:rPr>
              <a:t> </a:t>
            </a:r>
            <a:r>
              <a:rPr lang="en-US" sz="2800" b="1" i="1" dirty="0" err="1">
                <a:solidFill>
                  <a:srgbClr val="DDF53D"/>
                </a:solidFill>
              </a:rPr>
              <a:t>que</a:t>
            </a:r>
            <a:r>
              <a:rPr lang="en-US" sz="2800" b="1" i="1" dirty="0">
                <a:solidFill>
                  <a:srgbClr val="DDF53D"/>
                </a:solidFill>
              </a:rPr>
              <a:t> nous </a:t>
            </a:r>
            <a:r>
              <a:rPr lang="en-US" sz="2800" b="1" i="1" dirty="0" err="1">
                <a:solidFill>
                  <a:srgbClr val="DDF53D"/>
                </a:solidFill>
              </a:rPr>
              <a:t>mangeons</a:t>
            </a:r>
            <a:r>
              <a:rPr lang="en-US" sz="2800" b="1" i="1" dirty="0">
                <a:solidFill>
                  <a:srgbClr val="DDF53D"/>
                </a:solidFill>
              </a:rPr>
              <a:t>, comment nous nous </a:t>
            </a:r>
            <a:r>
              <a:rPr lang="en-US" sz="2800" b="1" i="1" dirty="0" err="1">
                <a:solidFill>
                  <a:srgbClr val="DDF53D"/>
                </a:solidFill>
              </a:rPr>
              <a:t>déplaçons</a:t>
            </a:r>
            <a:r>
              <a:rPr lang="en-US" sz="2800" b="1" i="1" dirty="0">
                <a:solidFill>
                  <a:srgbClr val="DDF53D"/>
                </a:solidFill>
              </a:rPr>
              <a:t>, comment nous </a:t>
            </a:r>
            <a:r>
              <a:rPr lang="en-US" sz="2800" b="1" i="1" dirty="0" err="1">
                <a:solidFill>
                  <a:srgbClr val="DDF53D"/>
                </a:solidFill>
              </a:rPr>
              <a:t>vivons</a:t>
            </a:r>
            <a:r>
              <a:rPr lang="en-US" sz="2800" b="1" i="1" dirty="0">
                <a:solidFill>
                  <a:srgbClr val="DDF53D"/>
                </a:solidFill>
              </a:rPr>
              <a:t> et comment nous nous </a:t>
            </a:r>
            <a:r>
              <a:rPr lang="en-US" sz="2800" b="1" i="1" dirty="0" err="1">
                <a:solidFill>
                  <a:srgbClr val="DDF53D"/>
                </a:solidFill>
              </a:rPr>
              <a:t>logeons</a:t>
            </a:r>
            <a:r>
              <a:rPr lang="en-US" sz="2800" b="1" i="1" dirty="0">
                <a:solidFill>
                  <a:schemeClr val="bg1"/>
                </a:solidFill>
              </a:rPr>
              <a:t>.</a:t>
            </a:r>
          </a:p>
          <a:p>
            <a:endParaRPr lang="en-US" sz="2800" b="1" i="1" dirty="0">
              <a:solidFill>
                <a:schemeClr val="bg1"/>
              </a:solidFill>
            </a:endParaRPr>
          </a:p>
          <a:p>
            <a:r>
              <a:rPr lang="en-US" sz="2800" b="1" dirty="0">
                <a:solidFill>
                  <a:schemeClr val="bg1"/>
                </a:solidFill>
              </a:rPr>
              <a:t>(NB: Often VCAA will specifically choose words and phrases that are hard to translate into English)</a:t>
            </a:r>
            <a:endParaRPr lang="en-US" sz="2800" b="1" i="1" dirty="0">
              <a:solidFill>
                <a:srgbClr val="FFFF00"/>
              </a:solidFill>
            </a:endParaRPr>
          </a:p>
        </p:txBody>
      </p:sp>
    </p:spTree>
    <p:extLst>
      <p:ext uri="{BB962C8B-B14F-4D97-AF65-F5344CB8AC3E}">
        <p14:creationId xmlns:p14="http://schemas.microsoft.com/office/powerpoint/2010/main" val="2217406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56686" y="357718"/>
            <a:ext cx="8479367"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b="1" dirty="0">
                <a:solidFill>
                  <a:schemeClr val="bg1"/>
                </a:solidFill>
              </a:rPr>
              <a:t>b. The sectors having the greatest impact are:</a:t>
            </a:r>
          </a:p>
          <a:p>
            <a:pPr marL="457200" indent="-457200">
              <a:buFontTx/>
              <a:buChar char="-"/>
              <a:defRPr/>
            </a:pPr>
            <a:r>
              <a:rPr lang="en-US" sz="2800" b="1" dirty="0">
                <a:solidFill>
                  <a:schemeClr val="bg1"/>
                </a:solidFill>
              </a:rPr>
              <a:t>The housing sector</a:t>
            </a:r>
          </a:p>
          <a:p>
            <a:pPr marL="457200" indent="-457200">
              <a:buFontTx/>
              <a:buChar char="-"/>
              <a:defRPr/>
            </a:pPr>
            <a:r>
              <a:rPr lang="en-US" sz="2800" b="1" dirty="0">
                <a:solidFill>
                  <a:schemeClr val="bg1"/>
                </a:solidFill>
              </a:rPr>
              <a:t>The food industry</a:t>
            </a:r>
          </a:p>
          <a:p>
            <a:pPr marL="457200" indent="-457200">
              <a:buFontTx/>
              <a:buChar char="-"/>
              <a:defRPr/>
            </a:pPr>
            <a:r>
              <a:rPr lang="en-US" sz="2800" b="1" dirty="0">
                <a:solidFill>
                  <a:schemeClr val="bg1"/>
                </a:solidFill>
              </a:rPr>
              <a:t>The transport sector</a:t>
            </a:r>
          </a:p>
          <a:p>
            <a:pPr marL="457200" indent="-457200">
              <a:buFontTx/>
              <a:buChar char="-"/>
              <a:defRPr/>
            </a:pPr>
            <a:r>
              <a:rPr lang="en-US" sz="2800" b="1" dirty="0">
                <a:solidFill>
                  <a:schemeClr val="bg1"/>
                </a:solidFill>
              </a:rPr>
              <a:t>The leisure industry</a:t>
            </a:r>
          </a:p>
          <a:p>
            <a:pPr>
              <a:defRPr/>
            </a:pPr>
            <a:r>
              <a:rPr lang="fr-FR" sz="2800" b="1" i="1" dirty="0">
                <a:solidFill>
                  <a:schemeClr val="accent2"/>
                </a:solidFill>
              </a:rPr>
              <a:t>Le logement, l’alimentation, la mobilité et les loisirs sont responsables de 70 % de l’impact environnemental de notre mode de production </a:t>
            </a:r>
            <a:endParaRPr lang="fr-FR" sz="2800" b="1" i="1" dirty="0" smtClean="0">
              <a:solidFill>
                <a:schemeClr val="accent2"/>
              </a:solidFill>
            </a:endParaRPr>
          </a:p>
          <a:p>
            <a:pPr>
              <a:defRPr/>
            </a:pPr>
            <a:r>
              <a:rPr lang="fr-FR" sz="2800" b="1" i="1" dirty="0" smtClean="0">
                <a:solidFill>
                  <a:schemeClr val="accent2"/>
                </a:solidFill>
              </a:rPr>
              <a:t>et </a:t>
            </a:r>
            <a:r>
              <a:rPr lang="fr-FR" sz="2800" b="1" i="1" dirty="0">
                <a:solidFill>
                  <a:schemeClr val="accent2"/>
                </a:solidFill>
              </a:rPr>
              <a:t>de consommation</a:t>
            </a:r>
            <a:r>
              <a:rPr lang="en-AU" sz="2800" b="1" i="1" dirty="0">
                <a:solidFill>
                  <a:schemeClr val="accent2"/>
                </a:solidFill>
              </a:rPr>
              <a:t> </a:t>
            </a:r>
            <a:endParaRPr lang="en-AU" sz="2800" b="1" i="1" dirty="0" smtClean="0">
              <a:solidFill>
                <a:schemeClr val="accent2"/>
              </a:solidFill>
            </a:endParaRPr>
          </a:p>
          <a:p>
            <a:pPr>
              <a:defRPr/>
            </a:pPr>
            <a:endParaRPr lang="en-US" sz="2800" b="1" i="1" dirty="0">
              <a:solidFill>
                <a:schemeClr val="accent2"/>
              </a:solidFill>
            </a:endParaRPr>
          </a:p>
          <a:p>
            <a:pPr>
              <a:defRPr/>
            </a:pPr>
            <a:r>
              <a:rPr lang="en-US" sz="2800" b="1" dirty="0">
                <a:solidFill>
                  <a:schemeClr val="bg1"/>
                </a:solidFill>
              </a:rPr>
              <a:t>Here you only need 3 sectors. If one is hard to translate, avoid it.</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31772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487100" y="730591"/>
            <a:ext cx="84775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a:solidFill>
                  <a:schemeClr val="bg1"/>
                </a:solidFill>
              </a:rPr>
              <a:t>c. No, we also need social equity and economic </a:t>
            </a:r>
          </a:p>
          <a:p>
            <a:r>
              <a:rPr lang="en-US" sz="2800" b="1">
                <a:solidFill>
                  <a:schemeClr val="bg1"/>
                </a:solidFill>
              </a:rPr>
              <a:t>stability</a:t>
            </a:r>
          </a:p>
          <a:p>
            <a:r>
              <a:rPr lang="fr-FR" sz="2800" b="1" i="1">
                <a:solidFill>
                  <a:srgbClr val="DDF53D"/>
                </a:solidFill>
              </a:rPr>
              <a:t>c’est-à-dire durable sur le plan écologique, </a:t>
            </a:r>
          </a:p>
          <a:p>
            <a:r>
              <a:rPr lang="fr-FR" sz="2800" b="1" i="1">
                <a:solidFill>
                  <a:srgbClr val="DDF53D"/>
                </a:solidFill>
              </a:rPr>
              <a:t>équitable sur le plan social et stable sur le plan</a:t>
            </a:r>
          </a:p>
          <a:p>
            <a:r>
              <a:rPr lang="fr-FR" sz="2800" b="1" i="1">
                <a:solidFill>
                  <a:srgbClr val="DDF53D"/>
                </a:solidFill>
              </a:rPr>
              <a:t>économique</a:t>
            </a:r>
            <a:r>
              <a:rPr lang="en-AU" sz="2800" b="1" i="1">
                <a:solidFill>
                  <a:srgbClr val="DDF53D"/>
                </a:solidFill>
              </a:rPr>
              <a:t> </a:t>
            </a:r>
            <a:r>
              <a:rPr lang="en-US" sz="2800" b="1" i="1">
                <a:solidFill>
                  <a:srgbClr val="DDF53D"/>
                </a:solidFill>
              </a:rPr>
              <a:t>   </a:t>
            </a:r>
          </a:p>
          <a:p>
            <a:endParaRPr lang="en-US" sz="2800" b="1" i="1">
              <a:solidFill>
                <a:srgbClr val="DDF53D"/>
              </a:solidFill>
            </a:endParaRPr>
          </a:p>
        </p:txBody>
      </p:sp>
    </p:spTree>
    <p:extLst>
      <p:ext uri="{BB962C8B-B14F-4D97-AF65-F5344CB8AC3E}">
        <p14:creationId xmlns:p14="http://schemas.microsoft.com/office/powerpoint/2010/main" val="1535404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250825" y="357719"/>
            <a:ext cx="8642350" cy="56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chemeClr val="bg1"/>
                </a:solidFill>
              </a:rPr>
              <a:t>d. All sectors must be involved. That includes </a:t>
            </a:r>
          </a:p>
          <a:p>
            <a:r>
              <a:rPr lang="en-US" sz="2800" b="1" dirty="0">
                <a:solidFill>
                  <a:schemeClr val="bg1"/>
                </a:solidFill>
              </a:rPr>
              <a:t>the public service sector, businesses, those in </a:t>
            </a:r>
          </a:p>
          <a:p>
            <a:r>
              <a:rPr lang="en-US" sz="2800" b="1" dirty="0">
                <a:solidFill>
                  <a:schemeClr val="bg1"/>
                </a:solidFill>
              </a:rPr>
              <a:t>education and citizens themselves.</a:t>
            </a:r>
          </a:p>
          <a:p>
            <a:endParaRPr lang="en-US" sz="2800" b="1" dirty="0">
              <a:solidFill>
                <a:schemeClr val="bg1"/>
              </a:solidFill>
            </a:endParaRPr>
          </a:p>
          <a:p>
            <a:r>
              <a:rPr lang="fr-FR" sz="2800" b="1" i="1" dirty="0">
                <a:solidFill>
                  <a:schemeClr val="accent2"/>
                </a:solidFill>
              </a:rPr>
              <a:t>Tous les secteurs doivent être impliqués dans ce changement de cap : avant tout  les pouvoirs publics, suivi par les entreprises, en collaboration avec l’enseignement, et les citoyens eux-mêmes</a:t>
            </a:r>
            <a:r>
              <a:rPr lang="en-AU" sz="2800" b="1" i="1" dirty="0">
                <a:solidFill>
                  <a:schemeClr val="accent2"/>
                </a:solidFill>
              </a:rPr>
              <a:t> </a:t>
            </a:r>
          </a:p>
          <a:p>
            <a:endParaRPr lang="en-AU" sz="2800" b="1" i="1" dirty="0">
              <a:solidFill>
                <a:schemeClr val="accent2"/>
              </a:solidFill>
            </a:endParaRPr>
          </a:p>
          <a:p>
            <a:r>
              <a:rPr lang="en-AU" sz="2800" b="1" dirty="0">
                <a:solidFill>
                  <a:schemeClr val="bg1"/>
                </a:solidFill>
              </a:rPr>
              <a:t>NB: For 2 points you will need some detail. You can’t simply say ‘all’. VCAA may decide you need all 4 sectors to get 2 points.</a:t>
            </a:r>
            <a:endParaRPr lang="en-US" sz="2800" b="1" dirty="0">
              <a:solidFill>
                <a:schemeClr val="bg1"/>
              </a:solidFill>
            </a:endParaRPr>
          </a:p>
        </p:txBody>
      </p:sp>
    </p:spTree>
    <p:extLst>
      <p:ext uri="{BB962C8B-B14F-4D97-AF65-F5344CB8AC3E}">
        <p14:creationId xmlns:p14="http://schemas.microsoft.com/office/powerpoint/2010/main" val="1349598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548218"/>
            <a:ext cx="8424862" cy="6555642"/>
          </a:xfrm>
          <a:prstGeom prst="rect">
            <a:avLst/>
          </a:prstGeom>
        </p:spPr>
        <p:txBody>
          <a:bodyPr>
            <a:spAutoFit/>
          </a:bodyPr>
          <a:lstStyle/>
          <a:p>
            <a:pPr marL="457200" indent="-457200">
              <a:buFontTx/>
              <a:buAutoNum type="alphaLcPeriod" startAt="5"/>
              <a:defRPr/>
            </a:pPr>
            <a:r>
              <a:rPr lang="en-US" sz="2800" b="1" dirty="0">
                <a:solidFill>
                  <a:schemeClr val="bg1"/>
                </a:solidFill>
              </a:rPr>
              <a:t>The text uses inclusive language and the imperative to encourage citizens to act, such as the title ‘Let’s wear green vests’ or Let’s become active citizens. </a:t>
            </a:r>
          </a:p>
          <a:p>
            <a:pPr marL="457200" indent="-457200">
              <a:buFontTx/>
              <a:buAutoNum type="alphaLcPeriod" startAt="5"/>
              <a:defRPr/>
            </a:pPr>
            <a:endParaRPr lang="en-US" sz="2800" b="1" dirty="0">
              <a:solidFill>
                <a:schemeClr val="bg1"/>
              </a:solidFill>
            </a:endParaRPr>
          </a:p>
          <a:p>
            <a:pPr>
              <a:defRPr/>
            </a:pPr>
            <a:r>
              <a:rPr lang="en-US" sz="2800" b="1" dirty="0">
                <a:solidFill>
                  <a:schemeClr val="bg1"/>
                </a:solidFill>
              </a:rPr>
              <a:t>It’s not impossible to get a question asking about a style of language or about text type features. As such, the answer is not so much about content, but style. So you might present this answer differently </a:t>
            </a:r>
            <a:r>
              <a:rPr lang="en-US" sz="2800" b="1" dirty="0" err="1">
                <a:solidFill>
                  <a:schemeClr val="bg1"/>
                </a:solidFill>
              </a:rPr>
              <a:t>eg</a:t>
            </a:r>
            <a:r>
              <a:rPr lang="en-US" sz="2800" b="1" dirty="0">
                <a:solidFill>
                  <a:schemeClr val="bg1"/>
                </a:solidFill>
              </a:rPr>
              <a:t>: The use of modal verbs such as ‘All sectors MUST be involved’.</a:t>
            </a:r>
          </a:p>
          <a:p>
            <a:pPr>
              <a:defRPr/>
            </a:pPr>
            <a:endParaRPr lang="en-US" sz="2800" b="1" dirty="0">
              <a:solidFill>
                <a:schemeClr val="bg1"/>
              </a:solidFill>
            </a:endParaRPr>
          </a:p>
          <a:p>
            <a:pPr>
              <a:defRPr/>
            </a:pPr>
            <a:r>
              <a:rPr lang="en-US" sz="2800" b="1" dirty="0">
                <a:solidFill>
                  <a:schemeClr val="bg1"/>
                </a:solidFill>
              </a:rPr>
              <a:t>Importantly, look for the most obvious response as you want to get the points! </a:t>
            </a:r>
          </a:p>
          <a:p>
            <a:pPr>
              <a:defRPr/>
            </a:pPr>
            <a:r>
              <a:rPr lang="en-US" sz="2800" dirty="0"/>
              <a:t> </a:t>
            </a:r>
            <a:endParaRPr lang="en-US" sz="2800" b="1" dirty="0">
              <a:solidFill>
                <a:schemeClr val="bg1"/>
              </a:solidFill>
            </a:endParaRPr>
          </a:p>
        </p:txBody>
      </p:sp>
    </p:spTree>
    <p:extLst>
      <p:ext uri="{BB962C8B-B14F-4D97-AF65-F5344CB8AC3E}">
        <p14:creationId xmlns:p14="http://schemas.microsoft.com/office/powerpoint/2010/main" val="3075310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469704" y="608827"/>
            <a:ext cx="8494912"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chemeClr val="bg1"/>
                </a:solidFill>
              </a:rPr>
              <a:t>Section 2: Reading Part B</a:t>
            </a:r>
          </a:p>
          <a:p>
            <a:r>
              <a:rPr lang="en-US" sz="2400" b="1" dirty="0">
                <a:solidFill>
                  <a:schemeClr val="bg1"/>
                </a:solidFill>
              </a:rPr>
              <a:t>If a certain text type is required, show it.  Here the response is a paragraph for a website, but it could have been letter  so you would have needed: Paris, le 2 </a:t>
            </a:r>
            <a:r>
              <a:rPr lang="en-US" sz="2400" b="1" dirty="0" err="1">
                <a:solidFill>
                  <a:schemeClr val="bg1"/>
                </a:solidFill>
              </a:rPr>
              <a:t>octobre</a:t>
            </a:r>
            <a:r>
              <a:rPr lang="en-US" sz="2400" b="1" dirty="0">
                <a:solidFill>
                  <a:schemeClr val="bg1"/>
                </a:solidFill>
              </a:rPr>
              <a:t> 2019. Monsieur le </a:t>
            </a:r>
            <a:r>
              <a:rPr lang="en-US" sz="2400" b="1" dirty="0" err="1">
                <a:solidFill>
                  <a:schemeClr val="bg1"/>
                </a:solidFill>
              </a:rPr>
              <a:t>Directeur</a:t>
            </a:r>
            <a:r>
              <a:rPr lang="en-US" sz="2400" b="1" dirty="0">
                <a:solidFill>
                  <a:schemeClr val="bg1"/>
                </a:solidFill>
              </a:rPr>
              <a:t> ... Suite </a:t>
            </a:r>
            <a:r>
              <a:rPr lang="en-US" sz="2400" b="1" dirty="0" err="1">
                <a:solidFill>
                  <a:schemeClr val="bg1"/>
                </a:solidFill>
              </a:rPr>
              <a:t>à</a:t>
            </a:r>
            <a:r>
              <a:rPr lang="en-US" sz="2400" b="1" dirty="0">
                <a:solidFill>
                  <a:schemeClr val="bg1"/>
                </a:solidFill>
              </a:rPr>
              <a:t> </a:t>
            </a:r>
            <a:r>
              <a:rPr lang="en-US" sz="2400" b="1" dirty="0" err="1">
                <a:solidFill>
                  <a:schemeClr val="bg1"/>
                </a:solidFill>
              </a:rPr>
              <a:t>votre</a:t>
            </a:r>
            <a:r>
              <a:rPr lang="en-US" sz="2400" b="1" dirty="0">
                <a:solidFill>
                  <a:schemeClr val="bg1"/>
                </a:solidFill>
              </a:rPr>
              <a:t> </a:t>
            </a:r>
            <a:r>
              <a:rPr lang="en-US" sz="2400" b="1" dirty="0" err="1">
                <a:solidFill>
                  <a:schemeClr val="bg1"/>
                </a:solidFill>
              </a:rPr>
              <a:t>décision</a:t>
            </a:r>
            <a:r>
              <a:rPr lang="en-US" sz="2400" b="1" dirty="0">
                <a:solidFill>
                  <a:schemeClr val="bg1"/>
                </a:solidFill>
              </a:rPr>
              <a:t>...</a:t>
            </a:r>
          </a:p>
          <a:p>
            <a:endParaRPr lang="en-US" sz="2400" b="1" dirty="0">
              <a:solidFill>
                <a:schemeClr val="bg1"/>
              </a:solidFill>
            </a:endParaRPr>
          </a:p>
          <a:p>
            <a:r>
              <a:rPr lang="en-US" sz="2400" b="1" dirty="0">
                <a:solidFill>
                  <a:schemeClr val="bg1"/>
                </a:solidFill>
              </a:rPr>
              <a:t>Or the response could have been an article </a:t>
            </a:r>
            <a:r>
              <a:rPr lang="en-US" sz="2400" b="1" dirty="0" err="1">
                <a:solidFill>
                  <a:schemeClr val="bg1"/>
                </a:solidFill>
              </a:rPr>
              <a:t>eg</a:t>
            </a:r>
            <a:r>
              <a:rPr lang="en-US" sz="2400" b="1" dirty="0">
                <a:solidFill>
                  <a:schemeClr val="bg1"/>
                </a:solidFill>
              </a:rPr>
              <a:t>: </a:t>
            </a:r>
            <a:r>
              <a:rPr lang="en-US" sz="2400" b="1" u="sng" dirty="0">
                <a:solidFill>
                  <a:schemeClr val="bg1"/>
                </a:solidFill>
              </a:rPr>
              <a:t>Le </a:t>
            </a:r>
            <a:r>
              <a:rPr lang="en-US" sz="2400" b="1" u="sng" dirty="0" err="1">
                <a:solidFill>
                  <a:schemeClr val="bg1"/>
                </a:solidFill>
              </a:rPr>
              <a:t>drame</a:t>
            </a:r>
            <a:r>
              <a:rPr lang="en-US" sz="2400" b="1" u="sng" dirty="0">
                <a:solidFill>
                  <a:schemeClr val="bg1"/>
                </a:solidFill>
              </a:rPr>
              <a:t> des portables</a:t>
            </a:r>
          </a:p>
          <a:p>
            <a:endParaRPr lang="en-US" sz="2800" b="1" dirty="0">
              <a:solidFill>
                <a:schemeClr val="bg1"/>
              </a:solidFill>
            </a:endParaRPr>
          </a:p>
          <a:p>
            <a:r>
              <a:rPr lang="en-AU" sz="2400" b="1" dirty="0">
                <a:solidFill>
                  <a:srgbClr val="FFFFFF"/>
                </a:solidFill>
              </a:rPr>
              <a:t>Across the questions in Part B you are always looking for 5 points of content and 5 points for good French.</a:t>
            </a: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r>
              <a:rPr lang="en-US" sz="2800" b="1" dirty="0">
                <a:solidFill>
                  <a:schemeClr val="bg1"/>
                </a:solidFill>
              </a:rPr>
              <a:t> </a:t>
            </a:r>
          </a:p>
        </p:txBody>
      </p:sp>
    </p:spTree>
    <p:extLst>
      <p:ext uri="{BB962C8B-B14F-4D97-AF65-F5344CB8AC3E}">
        <p14:creationId xmlns:p14="http://schemas.microsoft.com/office/powerpoint/2010/main" val="1174942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382722" y="800171"/>
            <a:ext cx="874858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FontTx/>
              <a:buAutoNum type="alphaLcPeriod"/>
            </a:pPr>
            <a:r>
              <a:rPr lang="fr-FR" sz="2400" b="1" dirty="0">
                <a:solidFill>
                  <a:srgbClr val="FFFFFF"/>
                </a:solidFill>
              </a:rPr>
              <a:t>Par rapport à la nouvelle loi, certains professeurs l’accueillent ayant constaté une diminution de l’attention et de la performance des élèves en classe. Alors que d’autres enseignants sont d’avis que l’interdiction des portables s’oppose au but principal de l’éducation.</a:t>
            </a:r>
            <a:r>
              <a:rPr lang="fr-FR" sz="2400" dirty="0"/>
              <a:t> </a:t>
            </a:r>
          </a:p>
          <a:p>
            <a:pPr marL="514350" indent="-514350"/>
            <a:endParaRPr lang="fr-FR" sz="2400" dirty="0"/>
          </a:p>
          <a:p>
            <a:pPr marL="514350" indent="-514350"/>
            <a:r>
              <a:rPr lang="fr-FR" sz="2400" b="1" i="1" dirty="0">
                <a:solidFill>
                  <a:schemeClr val="accent2"/>
                </a:solidFill>
              </a:rPr>
              <a:t>Certains enseignants disent avoir remarqué une baisse d’attention des élèves en cours et  donc à une augmentation de résultats décevants des élèves </a:t>
            </a:r>
            <a:r>
              <a:rPr lang="mr-IN" sz="2400" b="1" i="1" dirty="0">
                <a:solidFill>
                  <a:schemeClr val="accent2"/>
                </a:solidFill>
              </a:rPr>
              <a:t>…</a:t>
            </a:r>
            <a:r>
              <a:rPr lang="fr-FR" sz="2400" b="1" i="1" dirty="0">
                <a:solidFill>
                  <a:schemeClr val="accent2"/>
                </a:solidFill>
              </a:rPr>
              <a:t>D’autres enseignants pensent qu’interdire les portables va plutôt à l’encontre de l’objectif primordial de l'éducation</a:t>
            </a:r>
          </a:p>
          <a:p>
            <a:pPr marL="514350" indent="-514350"/>
            <a:endParaRPr lang="fr-FR" sz="2600" b="1" dirty="0">
              <a:solidFill>
                <a:srgbClr val="FFFFFF"/>
              </a:solidFill>
            </a:endParaRPr>
          </a:p>
          <a:p>
            <a:pPr marL="514350" indent="-514350"/>
            <a:r>
              <a:rPr lang="fr-FR" sz="2600" dirty="0"/>
              <a:t>.</a:t>
            </a:r>
            <a:endParaRPr lang="en-AU" sz="2600" dirty="0"/>
          </a:p>
        </p:txBody>
      </p:sp>
    </p:spTree>
    <p:extLst>
      <p:ext uri="{BB962C8B-B14F-4D97-AF65-F5344CB8AC3E}">
        <p14:creationId xmlns:p14="http://schemas.microsoft.com/office/powerpoint/2010/main" val="922339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Box 1"/>
          <p:cNvSpPr txBox="1">
            <a:spLocks noChangeArrowheads="1"/>
          </p:cNvSpPr>
          <p:nvPr/>
        </p:nvSpPr>
        <p:spPr bwMode="auto">
          <a:xfrm>
            <a:off x="487100" y="469666"/>
            <a:ext cx="7972691"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b="1" dirty="0" smtClean="0">
                <a:solidFill>
                  <a:schemeClr val="bg1"/>
                </a:solidFill>
              </a:rPr>
              <a:t>b. </a:t>
            </a:r>
            <a:r>
              <a:rPr lang="en-US" sz="2000" b="1" dirty="0">
                <a:solidFill>
                  <a:schemeClr val="bg1"/>
                </a:solidFill>
              </a:rPr>
              <a:t>Le </a:t>
            </a:r>
            <a:r>
              <a:rPr lang="en-US" sz="2000" b="1" dirty="0" err="1">
                <a:solidFill>
                  <a:schemeClr val="bg1"/>
                </a:solidFill>
              </a:rPr>
              <a:t>débat</a:t>
            </a:r>
            <a:r>
              <a:rPr lang="en-US" sz="2000" b="1" dirty="0">
                <a:solidFill>
                  <a:schemeClr val="bg1"/>
                </a:solidFill>
              </a:rPr>
              <a:t> </a:t>
            </a:r>
            <a:r>
              <a:rPr lang="en-US" sz="2000" b="1" dirty="0" err="1">
                <a:solidFill>
                  <a:schemeClr val="bg1"/>
                </a:solidFill>
              </a:rPr>
              <a:t>sur</a:t>
            </a:r>
            <a:r>
              <a:rPr lang="en-US" sz="2000" b="1" dirty="0">
                <a:solidFill>
                  <a:schemeClr val="bg1"/>
                </a:solidFill>
              </a:rPr>
              <a:t> la nouvelle </a:t>
            </a:r>
            <a:r>
              <a:rPr lang="en-US" sz="2000" b="1" dirty="0" err="1">
                <a:solidFill>
                  <a:schemeClr val="bg1"/>
                </a:solidFill>
              </a:rPr>
              <a:t>loi</a:t>
            </a:r>
            <a:r>
              <a:rPr lang="en-US" sz="2000" b="1" dirty="0">
                <a:solidFill>
                  <a:schemeClr val="bg1"/>
                </a:solidFill>
              </a:rPr>
              <a:t> </a:t>
            </a:r>
            <a:r>
              <a:rPr lang="en-US" sz="2000" b="1" dirty="0" err="1">
                <a:solidFill>
                  <a:schemeClr val="bg1"/>
                </a:solidFill>
              </a:rPr>
              <a:t>interdisant</a:t>
            </a:r>
            <a:r>
              <a:rPr lang="en-US" sz="2000" b="1" dirty="0">
                <a:solidFill>
                  <a:schemeClr val="bg1"/>
                </a:solidFill>
              </a:rPr>
              <a:t> les </a:t>
            </a:r>
            <a:r>
              <a:rPr lang="en-US" sz="2000" b="1" dirty="0" smtClean="0">
                <a:solidFill>
                  <a:schemeClr val="bg1"/>
                </a:solidFill>
              </a:rPr>
              <a:t>portables </a:t>
            </a:r>
            <a:r>
              <a:rPr lang="en-US" sz="2000" b="1" dirty="0">
                <a:solidFill>
                  <a:schemeClr val="bg1"/>
                </a:solidFill>
              </a:rPr>
              <a:t>en </a:t>
            </a:r>
            <a:r>
              <a:rPr lang="en-US" sz="2000" b="1" dirty="0" err="1">
                <a:solidFill>
                  <a:schemeClr val="bg1"/>
                </a:solidFill>
              </a:rPr>
              <a:t>classe</a:t>
            </a:r>
            <a:r>
              <a:rPr lang="en-US" sz="2000" b="1" dirty="0">
                <a:solidFill>
                  <a:schemeClr val="bg1"/>
                </a:solidFill>
              </a:rPr>
              <a:t> </a:t>
            </a:r>
            <a:r>
              <a:rPr lang="en-US" sz="2000" b="1" dirty="0" err="1">
                <a:solidFill>
                  <a:schemeClr val="bg1"/>
                </a:solidFill>
              </a:rPr>
              <a:t>est</a:t>
            </a:r>
            <a:r>
              <a:rPr lang="en-US" sz="2000" b="1" dirty="0">
                <a:solidFill>
                  <a:schemeClr val="bg1"/>
                </a:solidFill>
              </a:rPr>
              <a:t> </a:t>
            </a:r>
            <a:r>
              <a:rPr lang="en-US" sz="2000" b="1" dirty="0" err="1">
                <a:solidFill>
                  <a:schemeClr val="bg1"/>
                </a:solidFill>
              </a:rPr>
              <a:t>une</a:t>
            </a:r>
            <a:r>
              <a:rPr lang="en-US" sz="2000" b="1" dirty="0">
                <a:solidFill>
                  <a:schemeClr val="bg1"/>
                </a:solidFill>
              </a:rPr>
              <a:t> </a:t>
            </a:r>
            <a:r>
              <a:rPr lang="en-US" sz="2000" b="1" dirty="0" err="1">
                <a:solidFill>
                  <a:schemeClr val="bg1"/>
                </a:solidFill>
              </a:rPr>
              <a:t>perte</a:t>
            </a:r>
            <a:r>
              <a:rPr lang="en-US" sz="2000" b="1" dirty="0">
                <a:solidFill>
                  <a:schemeClr val="bg1"/>
                </a:solidFill>
              </a:rPr>
              <a:t> de temps. On </a:t>
            </a:r>
            <a:r>
              <a:rPr lang="en-US" sz="2000" b="1" dirty="0" err="1">
                <a:solidFill>
                  <a:schemeClr val="bg1"/>
                </a:solidFill>
              </a:rPr>
              <a:t>sait</a:t>
            </a:r>
            <a:r>
              <a:rPr lang="en-US" sz="2000" b="1" dirty="0">
                <a:solidFill>
                  <a:schemeClr val="bg1"/>
                </a:solidFill>
              </a:rPr>
              <a:t> </a:t>
            </a:r>
            <a:r>
              <a:rPr lang="en-US" sz="2000" b="1" dirty="0" err="1">
                <a:solidFill>
                  <a:schemeClr val="bg1"/>
                </a:solidFill>
              </a:rPr>
              <a:t>tous</a:t>
            </a:r>
            <a:r>
              <a:rPr lang="en-US" sz="2000" b="1" dirty="0">
                <a:solidFill>
                  <a:schemeClr val="bg1"/>
                </a:solidFill>
              </a:rPr>
              <a:t> </a:t>
            </a:r>
            <a:r>
              <a:rPr lang="en-US" sz="2000" b="1" dirty="0" err="1">
                <a:solidFill>
                  <a:schemeClr val="bg1"/>
                </a:solidFill>
              </a:rPr>
              <a:t>que</a:t>
            </a:r>
            <a:r>
              <a:rPr lang="en-US" sz="2000" b="1" dirty="0">
                <a:solidFill>
                  <a:schemeClr val="bg1"/>
                </a:solidFill>
              </a:rPr>
              <a:t> </a:t>
            </a:r>
            <a:r>
              <a:rPr lang="en-US" sz="2000" b="1" dirty="0" err="1">
                <a:solidFill>
                  <a:schemeClr val="bg1"/>
                </a:solidFill>
              </a:rPr>
              <a:t>même</a:t>
            </a:r>
            <a:r>
              <a:rPr lang="en-US" sz="2000" b="1" dirty="0">
                <a:solidFill>
                  <a:schemeClr val="bg1"/>
                </a:solidFill>
              </a:rPr>
              <a:t> les </a:t>
            </a:r>
            <a:r>
              <a:rPr lang="en-US" sz="2000" b="1" dirty="0" err="1">
                <a:solidFill>
                  <a:schemeClr val="bg1"/>
                </a:solidFill>
              </a:rPr>
              <a:t>professeurs</a:t>
            </a:r>
            <a:r>
              <a:rPr lang="en-US" sz="2000" b="1" dirty="0">
                <a:solidFill>
                  <a:schemeClr val="bg1"/>
                </a:solidFill>
              </a:rPr>
              <a:t> en </a:t>
            </a:r>
            <a:r>
              <a:rPr lang="en-US" sz="2000" b="1" dirty="0" err="1">
                <a:solidFill>
                  <a:schemeClr val="bg1"/>
                </a:solidFill>
              </a:rPr>
              <a:t>faveur</a:t>
            </a:r>
            <a:r>
              <a:rPr lang="en-US" sz="2000" b="1" dirty="0">
                <a:solidFill>
                  <a:schemeClr val="bg1"/>
                </a:solidFill>
              </a:rPr>
              <a:t> des portables </a:t>
            </a:r>
            <a:r>
              <a:rPr lang="en-US" sz="2000" b="1" dirty="0" err="1">
                <a:solidFill>
                  <a:schemeClr val="bg1"/>
                </a:solidFill>
              </a:rPr>
              <a:t>ont</a:t>
            </a:r>
            <a:r>
              <a:rPr lang="en-US" sz="2000" b="1" dirty="0">
                <a:solidFill>
                  <a:schemeClr val="bg1"/>
                </a:solidFill>
              </a:rPr>
              <a:t> du mal </a:t>
            </a:r>
            <a:r>
              <a:rPr lang="en-US" sz="2000" b="1" dirty="0" err="1">
                <a:solidFill>
                  <a:schemeClr val="bg1"/>
                </a:solidFill>
              </a:rPr>
              <a:t>à</a:t>
            </a:r>
            <a:r>
              <a:rPr lang="en-US" sz="2000" b="1" dirty="0">
                <a:solidFill>
                  <a:schemeClr val="bg1"/>
                </a:solidFill>
              </a:rPr>
              <a:t> </a:t>
            </a:r>
            <a:r>
              <a:rPr lang="en-US" sz="2000" b="1" dirty="0" err="1">
                <a:solidFill>
                  <a:schemeClr val="bg1"/>
                </a:solidFill>
              </a:rPr>
              <a:t>gérer</a:t>
            </a:r>
            <a:r>
              <a:rPr lang="en-US" sz="2000" b="1" dirty="0">
                <a:solidFill>
                  <a:schemeClr val="bg1"/>
                </a:solidFill>
              </a:rPr>
              <a:t> </a:t>
            </a:r>
            <a:r>
              <a:rPr lang="en-US" sz="2000" b="1" dirty="0" err="1">
                <a:solidFill>
                  <a:schemeClr val="bg1"/>
                </a:solidFill>
              </a:rPr>
              <a:t>leur</a:t>
            </a:r>
            <a:r>
              <a:rPr lang="en-US" sz="2000" b="1" dirty="0">
                <a:solidFill>
                  <a:schemeClr val="bg1"/>
                </a:solidFill>
              </a:rPr>
              <a:t> usage personnel en </a:t>
            </a:r>
            <a:r>
              <a:rPr lang="en-US" sz="2000" b="1" dirty="0" err="1">
                <a:solidFill>
                  <a:schemeClr val="bg1"/>
                </a:solidFill>
              </a:rPr>
              <a:t>cours</a:t>
            </a:r>
            <a:r>
              <a:rPr lang="en-US" sz="2000" b="1" dirty="0">
                <a:solidFill>
                  <a:schemeClr val="bg1"/>
                </a:solidFill>
              </a:rPr>
              <a:t>. De plus, </a:t>
            </a:r>
            <a:r>
              <a:rPr lang="en-US" sz="2000" b="1" dirty="0" err="1">
                <a:solidFill>
                  <a:schemeClr val="bg1"/>
                </a:solidFill>
              </a:rPr>
              <a:t>il</a:t>
            </a:r>
            <a:r>
              <a:rPr lang="en-US" sz="2000" b="1" dirty="0">
                <a:solidFill>
                  <a:schemeClr val="bg1"/>
                </a:solidFill>
              </a:rPr>
              <a:t> </a:t>
            </a:r>
            <a:r>
              <a:rPr lang="en-US" sz="2000" b="1" dirty="0" err="1">
                <a:solidFill>
                  <a:schemeClr val="bg1"/>
                </a:solidFill>
              </a:rPr>
              <a:t>est</a:t>
            </a:r>
            <a:r>
              <a:rPr lang="en-US" sz="2000" b="1" dirty="0">
                <a:solidFill>
                  <a:schemeClr val="bg1"/>
                </a:solidFill>
              </a:rPr>
              <a:t> </a:t>
            </a:r>
            <a:r>
              <a:rPr lang="en-US" sz="2000" b="1" dirty="0" err="1">
                <a:solidFill>
                  <a:schemeClr val="bg1"/>
                </a:solidFill>
              </a:rPr>
              <a:t>irréfutable</a:t>
            </a:r>
            <a:r>
              <a:rPr lang="en-US" sz="2000" b="1" dirty="0">
                <a:solidFill>
                  <a:schemeClr val="bg1"/>
                </a:solidFill>
              </a:rPr>
              <a:t> </a:t>
            </a:r>
            <a:r>
              <a:rPr lang="en-US" sz="2000" b="1" dirty="0" err="1">
                <a:solidFill>
                  <a:schemeClr val="bg1"/>
                </a:solidFill>
              </a:rPr>
              <a:t>que</a:t>
            </a:r>
            <a:r>
              <a:rPr lang="en-US" sz="2000" b="1" dirty="0">
                <a:solidFill>
                  <a:schemeClr val="bg1"/>
                </a:solidFill>
              </a:rPr>
              <a:t> les mobiles </a:t>
            </a:r>
            <a:r>
              <a:rPr lang="en-US" sz="2000" b="1" dirty="0" err="1">
                <a:solidFill>
                  <a:schemeClr val="bg1"/>
                </a:solidFill>
              </a:rPr>
              <a:t>sont</a:t>
            </a:r>
            <a:r>
              <a:rPr lang="en-US" sz="2000" b="1" dirty="0">
                <a:solidFill>
                  <a:schemeClr val="bg1"/>
                </a:solidFill>
              </a:rPr>
              <a:t> </a:t>
            </a:r>
            <a:r>
              <a:rPr lang="en-US" sz="2000" b="1" dirty="0" err="1">
                <a:solidFill>
                  <a:schemeClr val="bg1"/>
                </a:solidFill>
              </a:rPr>
              <a:t>une</a:t>
            </a:r>
            <a:r>
              <a:rPr lang="en-US" sz="2000" b="1" dirty="0">
                <a:solidFill>
                  <a:schemeClr val="bg1"/>
                </a:solidFill>
              </a:rPr>
              <a:t> distraction qui </a:t>
            </a:r>
            <a:r>
              <a:rPr lang="en-US" sz="2000" b="1" dirty="0" err="1">
                <a:solidFill>
                  <a:schemeClr val="bg1"/>
                </a:solidFill>
              </a:rPr>
              <a:t>affecte</a:t>
            </a:r>
            <a:r>
              <a:rPr lang="en-US" sz="2000" b="1" dirty="0">
                <a:solidFill>
                  <a:schemeClr val="bg1"/>
                </a:solidFill>
              </a:rPr>
              <a:t> </a:t>
            </a:r>
            <a:r>
              <a:rPr lang="en-US" sz="2000" b="1" dirty="0" err="1">
                <a:solidFill>
                  <a:schemeClr val="bg1"/>
                </a:solidFill>
              </a:rPr>
              <a:t>l’apprentissage</a:t>
            </a:r>
            <a:r>
              <a:rPr lang="en-US" sz="2000" b="1" dirty="0">
                <a:solidFill>
                  <a:schemeClr val="bg1"/>
                </a:solidFill>
              </a:rPr>
              <a:t>. </a:t>
            </a:r>
            <a:r>
              <a:rPr lang="en-US" sz="2000" b="1" dirty="0" smtClean="0">
                <a:solidFill>
                  <a:schemeClr val="bg1"/>
                </a:solidFill>
              </a:rPr>
              <a:t>En fait, </a:t>
            </a:r>
            <a:r>
              <a:rPr lang="en-US" sz="2000" b="1" dirty="0" err="1">
                <a:solidFill>
                  <a:schemeClr val="bg1"/>
                </a:solidFill>
              </a:rPr>
              <a:t>il</a:t>
            </a:r>
            <a:r>
              <a:rPr lang="en-US" sz="2000" b="1" dirty="0">
                <a:solidFill>
                  <a:schemeClr val="bg1"/>
                </a:solidFill>
              </a:rPr>
              <a:t> </a:t>
            </a:r>
            <a:r>
              <a:rPr lang="en-US" sz="2000" b="1" dirty="0" err="1">
                <a:solidFill>
                  <a:schemeClr val="bg1"/>
                </a:solidFill>
              </a:rPr>
              <a:t>est</a:t>
            </a:r>
            <a:r>
              <a:rPr lang="en-US" sz="2000" b="1" dirty="0">
                <a:solidFill>
                  <a:schemeClr val="bg1"/>
                </a:solidFill>
              </a:rPr>
              <a:t> ridicule </a:t>
            </a:r>
            <a:r>
              <a:rPr lang="en-US" sz="2000" b="1" dirty="0" err="1">
                <a:solidFill>
                  <a:schemeClr val="bg1"/>
                </a:solidFill>
              </a:rPr>
              <a:t>d’imaginer</a:t>
            </a:r>
            <a:r>
              <a:rPr lang="en-US" sz="2000" b="1" dirty="0">
                <a:solidFill>
                  <a:schemeClr val="bg1"/>
                </a:solidFill>
              </a:rPr>
              <a:t> un </a:t>
            </a:r>
            <a:r>
              <a:rPr lang="en-US" sz="2000" b="1" dirty="0" err="1">
                <a:solidFill>
                  <a:schemeClr val="bg1"/>
                </a:solidFill>
              </a:rPr>
              <a:t>élève</a:t>
            </a:r>
            <a:r>
              <a:rPr lang="en-US" sz="2000" b="1" dirty="0">
                <a:solidFill>
                  <a:schemeClr val="bg1"/>
                </a:solidFill>
              </a:rPr>
              <a:t> </a:t>
            </a:r>
            <a:r>
              <a:rPr lang="en-US" sz="2000" b="1" dirty="0" err="1">
                <a:solidFill>
                  <a:schemeClr val="bg1"/>
                </a:solidFill>
              </a:rPr>
              <a:t>utilisant</a:t>
            </a:r>
            <a:r>
              <a:rPr lang="en-US" sz="2000" b="1" dirty="0">
                <a:solidFill>
                  <a:schemeClr val="bg1"/>
                </a:solidFill>
              </a:rPr>
              <a:t> son portable </a:t>
            </a:r>
            <a:r>
              <a:rPr lang="en-US" sz="2000" b="1" dirty="0" err="1">
                <a:solidFill>
                  <a:schemeClr val="bg1"/>
                </a:solidFill>
              </a:rPr>
              <a:t>à</a:t>
            </a:r>
            <a:r>
              <a:rPr lang="en-US" sz="2000" b="1" dirty="0">
                <a:solidFill>
                  <a:schemeClr val="bg1"/>
                </a:solidFill>
              </a:rPr>
              <a:t> </a:t>
            </a:r>
            <a:r>
              <a:rPr lang="en-US" sz="2000" b="1" dirty="0" err="1">
                <a:solidFill>
                  <a:schemeClr val="bg1"/>
                </a:solidFill>
              </a:rPr>
              <a:t>l’école</a:t>
            </a:r>
            <a:r>
              <a:rPr lang="en-US" sz="2000" b="1" dirty="0">
                <a:solidFill>
                  <a:schemeClr val="bg1"/>
                </a:solidFill>
              </a:rPr>
              <a:t> </a:t>
            </a:r>
            <a:r>
              <a:rPr lang="en-US" sz="2000" b="1" dirty="0" err="1">
                <a:solidFill>
                  <a:schemeClr val="bg1"/>
                </a:solidFill>
              </a:rPr>
              <a:t>uniquement</a:t>
            </a:r>
            <a:r>
              <a:rPr lang="en-US" sz="2000" b="1" dirty="0">
                <a:solidFill>
                  <a:schemeClr val="bg1"/>
                </a:solidFill>
              </a:rPr>
              <a:t> pour les </a:t>
            </a:r>
            <a:r>
              <a:rPr lang="en-US" sz="2000" b="1" dirty="0" err="1">
                <a:solidFill>
                  <a:schemeClr val="bg1"/>
                </a:solidFill>
              </a:rPr>
              <a:t>études</a:t>
            </a:r>
            <a:r>
              <a:rPr lang="en-US" sz="2000" b="1" dirty="0">
                <a:solidFill>
                  <a:schemeClr val="bg1"/>
                </a:solidFill>
              </a:rPr>
              <a:t>.  Il </a:t>
            </a:r>
            <a:r>
              <a:rPr lang="en-US" sz="2000" b="1" dirty="0" err="1">
                <a:solidFill>
                  <a:schemeClr val="bg1"/>
                </a:solidFill>
              </a:rPr>
              <a:t>va</a:t>
            </a:r>
            <a:r>
              <a:rPr lang="en-US" sz="2000" b="1" dirty="0">
                <a:solidFill>
                  <a:schemeClr val="bg1"/>
                </a:solidFill>
              </a:rPr>
              <a:t> sans dire </a:t>
            </a:r>
            <a:r>
              <a:rPr lang="en-US" sz="2000" b="1" dirty="0" err="1">
                <a:solidFill>
                  <a:schemeClr val="bg1"/>
                </a:solidFill>
              </a:rPr>
              <a:t>qu’il</a:t>
            </a:r>
            <a:r>
              <a:rPr lang="en-US" sz="2000" b="1" dirty="0">
                <a:solidFill>
                  <a:schemeClr val="bg1"/>
                </a:solidFill>
              </a:rPr>
              <a:t> </a:t>
            </a:r>
            <a:r>
              <a:rPr lang="en-US" sz="2000" b="1" dirty="0" err="1">
                <a:solidFill>
                  <a:schemeClr val="bg1"/>
                </a:solidFill>
              </a:rPr>
              <a:t>l’utilisera</a:t>
            </a:r>
            <a:r>
              <a:rPr lang="en-US" sz="2000" b="1" dirty="0">
                <a:solidFill>
                  <a:schemeClr val="bg1"/>
                </a:solidFill>
              </a:rPr>
              <a:t> </a:t>
            </a:r>
            <a:r>
              <a:rPr lang="en-US" sz="2000" b="1" dirty="0" err="1">
                <a:solidFill>
                  <a:schemeClr val="bg1"/>
                </a:solidFill>
              </a:rPr>
              <a:t>à</a:t>
            </a:r>
            <a:r>
              <a:rPr lang="en-US" sz="2000" b="1" dirty="0">
                <a:solidFill>
                  <a:schemeClr val="bg1"/>
                </a:solidFill>
              </a:rPr>
              <a:t> des fins </a:t>
            </a:r>
            <a:r>
              <a:rPr lang="en-US" sz="2000" b="1" dirty="0" err="1">
                <a:solidFill>
                  <a:schemeClr val="bg1"/>
                </a:solidFill>
              </a:rPr>
              <a:t>personnelles</a:t>
            </a:r>
            <a:r>
              <a:rPr lang="en-US" sz="2000" b="1" dirty="0">
                <a:solidFill>
                  <a:schemeClr val="bg1"/>
                </a:solidFill>
              </a:rPr>
              <a:t> car les </a:t>
            </a:r>
            <a:r>
              <a:rPr lang="en-US" sz="2000" b="1" dirty="0" err="1">
                <a:solidFill>
                  <a:schemeClr val="bg1"/>
                </a:solidFill>
              </a:rPr>
              <a:t>jeunes</a:t>
            </a:r>
            <a:r>
              <a:rPr lang="en-US" sz="2000" b="1" dirty="0">
                <a:solidFill>
                  <a:schemeClr val="bg1"/>
                </a:solidFill>
              </a:rPr>
              <a:t> de </a:t>
            </a:r>
            <a:r>
              <a:rPr lang="en-US" sz="2000" b="1" dirty="0" err="1">
                <a:solidFill>
                  <a:schemeClr val="bg1"/>
                </a:solidFill>
              </a:rPr>
              <a:t>nos</a:t>
            </a:r>
            <a:r>
              <a:rPr lang="en-US" sz="2000" b="1" dirty="0">
                <a:solidFill>
                  <a:schemeClr val="bg1"/>
                </a:solidFill>
              </a:rPr>
              <a:t> </a:t>
            </a:r>
            <a:r>
              <a:rPr lang="en-US" sz="2000" b="1" dirty="0" err="1">
                <a:solidFill>
                  <a:schemeClr val="bg1"/>
                </a:solidFill>
              </a:rPr>
              <a:t>jours</a:t>
            </a:r>
            <a:r>
              <a:rPr lang="en-US" sz="2000" b="1" dirty="0">
                <a:solidFill>
                  <a:schemeClr val="bg1"/>
                </a:solidFill>
              </a:rPr>
              <a:t> </a:t>
            </a:r>
            <a:r>
              <a:rPr lang="en-US" sz="2000" b="1" dirty="0" err="1">
                <a:solidFill>
                  <a:schemeClr val="bg1"/>
                </a:solidFill>
              </a:rPr>
              <a:t>ont</a:t>
            </a:r>
            <a:r>
              <a:rPr lang="en-US" sz="2000" b="1" dirty="0">
                <a:solidFill>
                  <a:schemeClr val="bg1"/>
                </a:solidFill>
              </a:rPr>
              <a:t> un </a:t>
            </a:r>
            <a:r>
              <a:rPr lang="en-US" sz="2000" b="1" dirty="0" err="1">
                <a:solidFill>
                  <a:schemeClr val="bg1"/>
                </a:solidFill>
              </a:rPr>
              <a:t>besoin</a:t>
            </a:r>
            <a:r>
              <a:rPr lang="en-US" sz="2000" b="1" dirty="0">
                <a:solidFill>
                  <a:schemeClr val="bg1"/>
                </a:solidFill>
              </a:rPr>
              <a:t> permanent d’</a:t>
            </a:r>
            <a:r>
              <a:rPr lang="en-US" altLang="ja-JP" sz="2000" b="1" dirty="0">
                <a:solidFill>
                  <a:schemeClr val="bg1"/>
                </a:solidFill>
              </a:rPr>
              <a:t>être </a:t>
            </a:r>
            <a:r>
              <a:rPr lang="en-US" altLang="ja-JP" sz="2000" b="1" dirty="0" err="1">
                <a:solidFill>
                  <a:schemeClr val="bg1"/>
                </a:solidFill>
              </a:rPr>
              <a:t>informés</a:t>
            </a:r>
            <a:r>
              <a:rPr lang="en-US" altLang="ja-JP" sz="2000" b="1" dirty="0">
                <a:solidFill>
                  <a:schemeClr val="bg1"/>
                </a:solidFill>
              </a:rPr>
              <a:t>, et d</a:t>
            </a:r>
            <a:r>
              <a:rPr lang="en-US" sz="2000" b="1" dirty="0">
                <a:solidFill>
                  <a:schemeClr val="bg1"/>
                </a:solidFill>
              </a:rPr>
              <a:t>’</a:t>
            </a:r>
            <a:r>
              <a:rPr lang="en-US" altLang="ja-JP" sz="2000" b="1" dirty="0">
                <a:solidFill>
                  <a:schemeClr val="bg1"/>
                </a:solidFill>
              </a:rPr>
              <a:t>être en </a:t>
            </a:r>
            <a:r>
              <a:rPr lang="en-US" altLang="ja-JP" sz="2000" b="1" dirty="0" smtClean="0">
                <a:solidFill>
                  <a:schemeClr val="bg1"/>
                </a:solidFill>
              </a:rPr>
              <a:t>contact (</a:t>
            </a:r>
            <a:r>
              <a:rPr lang="en-US" altLang="ja-JP" sz="2000" b="1" dirty="0" err="1" smtClean="0">
                <a:solidFill>
                  <a:schemeClr val="bg1"/>
                </a:solidFill>
              </a:rPr>
              <a:t>virtuellement</a:t>
            </a:r>
            <a:r>
              <a:rPr lang="en-US" altLang="ja-JP" sz="2000" b="1" dirty="0" smtClean="0">
                <a:solidFill>
                  <a:schemeClr val="bg1"/>
                </a:solidFill>
              </a:rPr>
              <a:t>). </a:t>
            </a:r>
            <a:r>
              <a:rPr lang="en-US" altLang="ja-JP" sz="2000" b="1" dirty="0" err="1">
                <a:solidFill>
                  <a:schemeClr val="bg1"/>
                </a:solidFill>
              </a:rPr>
              <a:t>C</a:t>
            </a:r>
            <a:r>
              <a:rPr lang="en-US" sz="2000" b="1" dirty="0" err="1">
                <a:solidFill>
                  <a:schemeClr val="bg1"/>
                </a:solidFill>
              </a:rPr>
              <a:t>’</a:t>
            </a:r>
            <a:r>
              <a:rPr lang="en-US" altLang="ja-JP" sz="2000" b="1" dirty="0" err="1">
                <a:solidFill>
                  <a:schemeClr val="bg1"/>
                </a:solidFill>
              </a:rPr>
              <a:t>est</a:t>
            </a:r>
            <a:r>
              <a:rPr lang="en-US" altLang="ja-JP" sz="2000" b="1" dirty="0">
                <a:solidFill>
                  <a:schemeClr val="bg1"/>
                </a:solidFill>
              </a:rPr>
              <a:t>  la raison pour </a:t>
            </a:r>
            <a:r>
              <a:rPr lang="en-US" altLang="ja-JP" sz="2000" b="1" dirty="0" err="1">
                <a:solidFill>
                  <a:schemeClr val="bg1"/>
                </a:solidFill>
              </a:rPr>
              <a:t>laquelle</a:t>
            </a:r>
            <a:r>
              <a:rPr lang="en-US" altLang="ja-JP" sz="2000" b="1" dirty="0">
                <a:solidFill>
                  <a:schemeClr val="bg1"/>
                </a:solidFill>
              </a:rPr>
              <a:t> </a:t>
            </a:r>
            <a:r>
              <a:rPr lang="en-US" altLang="ja-JP" sz="2000" b="1" dirty="0" err="1">
                <a:solidFill>
                  <a:schemeClr val="bg1"/>
                </a:solidFill>
              </a:rPr>
              <a:t>leur</a:t>
            </a:r>
            <a:r>
              <a:rPr lang="en-US" altLang="ja-JP" sz="2000" b="1" dirty="0">
                <a:solidFill>
                  <a:schemeClr val="bg1"/>
                </a:solidFill>
              </a:rPr>
              <a:t> imposer de ne pas </a:t>
            </a:r>
            <a:r>
              <a:rPr lang="en-US" altLang="ja-JP" sz="2000" b="1" dirty="0" err="1">
                <a:solidFill>
                  <a:schemeClr val="bg1"/>
                </a:solidFill>
              </a:rPr>
              <a:t>pouvoir</a:t>
            </a:r>
            <a:r>
              <a:rPr lang="en-US" altLang="ja-JP" sz="2000" b="1" dirty="0">
                <a:solidFill>
                  <a:schemeClr val="bg1"/>
                </a:solidFill>
              </a:rPr>
              <a:t>  les </a:t>
            </a:r>
            <a:r>
              <a:rPr lang="en-US" altLang="ja-JP" sz="2000" b="1" dirty="0" err="1">
                <a:solidFill>
                  <a:schemeClr val="bg1"/>
                </a:solidFill>
              </a:rPr>
              <a:t>utiliser</a:t>
            </a:r>
            <a:r>
              <a:rPr lang="en-US" altLang="ja-JP" sz="2000" b="1" dirty="0">
                <a:solidFill>
                  <a:schemeClr val="bg1"/>
                </a:solidFill>
              </a:rPr>
              <a:t> en </a:t>
            </a:r>
            <a:r>
              <a:rPr lang="en-US" altLang="ja-JP" sz="2000" b="1" dirty="0" err="1">
                <a:solidFill>
                  <a:schemeClr val="bg1"/>
                </a:solidFill>
              </a:rPr>
              <a:t>classe</a:t>
            </a:r>
            <a:r>
              <a:rPr lang="en-US" altLang="ja-JP" sz="2000" b="1" dirty="0">
                <a:solidFill>
                  <a:schemeClr val="bg1"/>
                </a:solidFill>
              </a:rPr>
              <a:t> </a:t>
            </a:r>
            <a:r>
              <a:rPr lang="en-US" altLang="ja-JP" sz="2000" b="1" dirty="0" err="1">
                <a:solidFill>
                  <a:schemeClr val="bg1"/>
                </a:solidFill>
              </a:rPr>
              <a:t>devrait</a:t>
            </a:r>
            <a:r>
              <a:rPr lang="en-US" altLang="ja-JP" sz="2000" b="1" dirty="0">
                <a:solidFill>
                  <a:schemeClr val="bg1"/>
                </a:solidFill>
              </a:rPr>
              <a:t> </a:t>
            </a:r>
            <a:r>
              <a:rPr lang="en-US" altLang="ja-JP" sz="2000" b="1" dirty="0" err="1">
                <a:solidFill>
                  <a:schemeClr val="bg1"/>
                </a:solidFill>
              </a:rPr>
              <a:t>modèrer</a:t>
            </a:r>
            <a:r>
              <a:rPr lang="en-US" altLang="ja-JP" sz="2000" b="1" dirty="0">
                <a:solidFill>
                  <a:schemeClr val="bg1"/>
                </a:solidFill>
              </a:rPr>
              <a:t> </a:t>
            </a:r>
            <a:r>
              <a:rPr lang="en-US" altLang="ja-JP" sz="2000" b="1" dirty="0" err="1">
                <a:solidFill>
                  <a:schemeClr val="bg1"/>
                </a:solidFill>
              </a:rPr>
              <a:t>ce</a:t>
            </a:r>
            <a:r>
              <a:rPr lang="en-US" altLang="ja-JP" sz="2000" b="1" dirty="0">
                <a:solidFill>
                  <a:schemeClr val="bg1"/>
                </a:solidFill>
              </a:rPr>
              <a:t> </a:t>
            </a:r>
            <a:r>
              <a:rPr lang="en-US" altLang="ja-JP" sz="2000" b="1" dirty="0" err="1">
                <a:solidFill>
                  <a:schemeClr val="bg1"/>
                </a:solidFill>
              </a:rPr>
              <a:t>besoin</a:t>
            </a:r>
            <a:r>
              <a:rPr lang="en-US" altLang="ja-JP" sz="2000" b="1" dirty="0">
                <a:solidFill>
                  <a:schemeClr val="bg1"/>
                </a:solidFill>
              </a:rPr>
              <a:t> et </a:t>
            </a:r>
            <a:r>
              <a:rPr lang="en-US" altLang="ja-JP" sz="2000" b="1" dirty="0" err="1">
                <a:solidFill>
                  <a:schemeClr val="bg1"/>
                </a:solidFill>
              </a:rPr>
              <a:t>leur</a:t>
            </a:r>
            <a:r>
              <a:rPr lang="en-US" altLang="ja-JP" sz="2000" b="1" dirty="0">
                <a:solidFill>
                  <a:schemeClr val="bg1"/>
                </a:solidFill>
              </a:rPr>
              <a:t> </a:t>
            </a:r>
            <a:r>
              <a:rPr lang="en-US" altLang="ja-JP" sz="2000" b="1" dirty="0" err="1">
                <a:solidFill>
                  <a:schemeClr val="bg1"/>
                </a:solidFill>
              </a:rPr>
              <a:t>apprendre</a:t>
            </a:r>
            <a:r>
              <a:rPr lang="en-US" altLang="ja-JP" sz="2000" b="1" dirty="0">
                <a:solidFill>
                  <a:schemeClr val="bg1"/>
                </a:solidFill>
              </a:rPr>
              <a:t> </a:t>
            </a:r>
            <a:r>
              <a:rPr lang="en-US" altLang="ja-JP" sz="2000" b="1" dirty="0" err="1">
                <a:solidFill>
                  <a:schemeClr val="bg1"/>
                </a:solidFill>
              </a:rPr>
              <a:t>à</a:t>
            </a:r>
            <a:r>
              <a:rPr lang="en-US" altLang="ja-JP" sz="2000" b="1" dirty="0">
                <a:solidFill>
                  <a:schemeClr val="bg1"/>
                </a:solidFill>
              </a:rPr>
              <a:t> </a:t>
            </a:r>
            <a:r>
              <a:rPr lang="en-US" altLang="ja-JP" sz="2000" b="1" dirty="0" err="1">
                <a:solidFill>
                  <a:schemeClr val="bg1"/>
                </a:solidFill>
              </a:rPr>
              <a:t>mieux</a:t>
            </a:r>
            <a:r>
              <a:rPr lang="en-US" altLang="ja-JP" sz="2000" b="1" dirty="0">
                <a:solidFill>
                  <a:schemeClr val="bg1"/>
                </a:solidFill>
              </a:rPr>
              <a:t>  se </a:t>
            </a:r>
            <a:r>
              <a:rPr lang="en-US" altLang="ja-JP" sz="2000" b="1" dirty="0" err="1">
                <a:solidFill>
                  <a:schemeClr val="bg1"/>
                </a:solidFill>
              </a:rPr>
              <a:t>concentrer</a:t>
            </a:r>
            <a:r>
              <a:rPr lang="en-US" altLang="ja-JP" sz="2000" b="1" dirty="0">
                <a:solidFill>
                  <a:schemeClr val="bg1"/>
                </a:solidFill>
              </a:rPr>
              <a:t> </a:t>
            </a:r>
            <a:r>
              <a:rPr lang="en-US" altLang="ja-JP" sz="2000" b="1" dirty="0" err="1">
                <a:solidFill>
                  <a:schemeClr val="bg1"/>
                </a:solidFill>
              </a:rPr>
              <a:t>sur</a:t>
            </a:r>
            <a:r>
              <a:rPr lang="en-US" altLang="ja-JP" sz="2000" b="1" dirty="0">
                <a:solidFill>
                  <a:schemeClr val="bg1"/>
                </a:solidFill>
              </a:rPr>
              <a:t> </a:t>
            </a:r>
            <a:r>
              <a:rPr lang="en-US" altLang="ja-JP" sz="2000" b="1" dirty="0" err="1">
                <a:solidFill>
                  <a:schemeClr val="bg1"/>
                </a:solidFill>
              </a:rPr>
              <a:t>ce</a:t>
            </a:r>
            <a:r>
              <a:rPr lang="en-US" altLang="ja-JP" sz="2000" b="1" dirty="0">
                <a:solidFill>
                  <a:schemeClr val="bg1"/>
                </a:solidFill>
              </a:rPr>
              <a:t> </a:t>
            </a:r>
            <a:r>
              <a:rPr lang="en-US" altLang="ja-JP" sz="2000" b="1" dirty="0" err="1">
                <a:solidFill>
                  <a:schemeClr val="bg1"/>
                </a:solidFill>
              </a:rPr>
              <a:t>qu</a:t>
            </a:r>
            <a:r>
              <a:rPr lang="en-US" sz="2000" b="1" dirty="0" err="1">
                <a:solidFill>
                  <a:schemeClr val="bg1"/>
                </a:solidFill>
              </a:rPr>
              <a:t>’</a:t>
            </a:r>
            <a:r>
              <a:rPr lang="en-US" altLang="ja-JP" sz="2000" b="1" dirty="0" err="1">
                <a:solidFill>
                  <a:schemeClr val="bg1"/>
                </a:solidFill>
              </a:rPr>
              <a:t>ils</a:t>
            </a:r>
            <a:r>
              <a:rPr lang="en-US" altLang="ja-JP" sz="2000" b="1" dirty="0">
                <a:solidFill>
                  <a:schemeClr val="bg1"/>
                </a:solidFill>
              </a:rPr>
              <a:t> </a:t>
            </a:r>
            <a:r>
              <a:rPr lang="en-US" altLang="ja-JP" sz="2000" b="1" dirty="0" err="1">
                <a:solidFill>
                  <a:schemeClr val="bg1"/>
                </a:solidFill>
              </a:rPr>
              <a:t>doivent</a:t>
            </a:r>
            <a:r>
              <a:rPr lang="en-US" altLang="ja-JP" sz="2000" b="1" dirty="0">
                <a:solidFill>
                  <a:schemeClr val="bg1"/>
                </a:solidFill>
              </a:rPr>
              <a:t> faire.</a:t>
            </a:r>
          </a:p>
          <a:p>
            <a:endParaRPr lang="en-US" sz="2000" b="1" dirty="0">
              <a:solidFill>
                <a:srgbClr val="FFFFFF"/>
              </a:solidFill>
            </a:endParaRPr>
          </a:p>
          <a:p>
            <a:r>
              <a:rPr lang="en-US" sz="1800" b="1" dirty="0">
                <a:solidFill>
                  <a:srgbClr val="FFFFFF"/>
                </a:solidFill>
              </a:rPr>
              <a:t>The best VCAA questions do not allow you to copy from the text. Instead they invite you to report on, for example, the opposite of what is said, or the implications or the consequences </a:t>
            </a:r>
            <a:r>
              <a:rPr lang="en-US" sz="1800" b="1" dirty="0" err="1">
                <a:solidFill>
                  <a:srgbClr val="FFFFFF"/>
                </a:solidFill>
              </a:rPr>
              <a:t>etc</a:t>
            </a:r>
            <a:endParaRPr lang="en-US" sz="1800" b="1" dirty="0">
              <a:solidFill>
                <a:srgbClr val="FFFFFF"/>
              </a:solidFill>
            </a:endParaRPr>
          </a:p>
        </p:txBody>
      </p:sp>
    </p:spTree>
    <p:extLst>
      <p:ext uri="{BB962C8B-B14F-4D97-AF65-F5344CB8AC3E}">
        <p14:creationId xmlns:p14="http://schemas.microsoft.com/office/powerpoint/2010/main" val="338959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a:bodyPr>
          <a:lstStyle/>
          <a:p>
            <a:pPr algn="ctr" eaLnBrk="1" hangingPunct="1"/>
            <a:r>
              <a:rPr lang="en-US" sz="5100" b="1">
                <a:latin typeface="Arial" charset="0"/>
                <a:ea typeface="MS PGothic" charset="0"/>
              </a:rPr>
              <a:t>What to take?</a:t>
            </a:r>
          </a:p>
        </p:txBody>
      </p:sp>
      <p:sp>
        <p:nvSpPr>
          <p:cNvPr id="32770" name="Content Placeholder 2"/>
          <p:cNvSpPr>
            <a:spLocks noGrp="1"/>
          </p:cNvSpPr>
          <p:nvPr>
            <p:ph idx="1"/>
          </p:nvPr>
        </p:nvSpPr>
        <p:spPr>
          <a:xfrm>
            <a:off x="395288" y="1739505"/>
            <a:ext cx="8496300" cy="4669763"/>
          </a:xfrm>
        </p:spPr>
        <p:txBody>
          <a:bodyPr/>
          <a:lstStyle/>
          <a:p>
            <a:pPr eaLnBrk="1" hangingPunct="1"/>
            <a:r>
              <a:rPr lang="en-AU" sz="2800" b="1" dirty="0">
                <a:latin typeface="Arial" charset="0"/>
                <a:ea typeface="MS PGothic" charset="0"/>
              </a:rPr>
              <a:t>A clean dictionary with no added notes or tabs. (monolingual AND/OR bilingual)</a:t>
            </a:r>
          </a:p>
          <a:p>
            <a:pPr eaLnBrk="1" hangingPunct="1"/>
            <a:r>
              <a:rPr lang="en-AU" sz="2800" b="1" dirty="0">
                <a:latin typeface="Arial" charset="0"/>
                <a:ea typeface="MS PGothic" charset="0"/>
              </a:rPr>
              <a:t>Water (no labels) – You won’t make friends by coughing during the listening section.</a:t>
            </a:r>
          </a:p>
          <a:p>
            <a:pPr eaLnBrk="1" hangingPunct="1"/>
            <a:r>
              <a:rPr lang="en-AU" sz="2800" b="1" dirty="0">
                <a:latin typeface="Arial" charset="0"/>
                <a:ea typeface="MS PGothic" charset="0"/>
              </a:rPr>
              <a:t>Take pens, highlighters, reliable transport and a deep breath! In fact calm breathing, mindfulness and meditation are always good </a:t>
            </a:r>
            <a:r>
              <a:rPr lang="en-AU" sz="2800" b="1" dirty="0">
                <a:latin typeface="Arial" charset="0"/>
                <a:ea typeface="MS PGothic" charset="0"/>
                <a:sym typeface="Wingdings" charset="0"/>
              </a:rPr>
              <a:t></a:t>
            </a:r>
            <a:r>
              <a:rPr lang="en-AU" sz="2800" b="1" dirty="0">
                <a:latin typeface="Arial" charset="0"/>
                <a:ea typeface="MS PGothic" charset="0"/>
              </a:rPr>
              <a:t> </a:t>
            </a:r>
          </a:p>
          <a:p>
            <a:pPr eaLnBrk="1" hangingPunct="1"/>
            <a:endParaRPr lang="en-US" b="1" dirty="0">
              <a:latin typeface="Arial" charset="0"/>
              <a:ea typeface="MS PGothic" charset="0"/>
            </a:endParaRPr>
          </a:p>
        </p:txBody>
      </p:sp>
    </p:spTree>
    <p:extLst>
      <p:ext uri="{BB962C8B-B14F-4D97-AF65-F5344CB8AC3E}">
        <p14:creationId xmlns:p14="http://schemas.microsoft.com/office/powerpoint/2010/main" val="13492814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793750"/>
            <a:ext cx="8207376" cy="4708981"/>
          </a:xfrm>
          <a:prstGeom prst="rect">
            <a:avLst/>
          </a:prstGeom>
          <a:noFill/>
        </p:spPr>
        <p:txBody>
          <a:bodyPr wrap="square" rtlCol="0">
            <a:spAutoFit/>
          </a:bodyPr>
          <a:lstStyle/>
          <a:p>
            <a:endParaRPr lang="en-US" sz="2000" b="1" dirty="0"/>
          </a:p>
          <a:p>
            <a:r>
              <a:rPr lang="en-US" sz="2000" b="1" dirty="0">
                <a:solidFill>
                  <a:schemeClr val="bg1"/>
                </a:solidFill>
              </a:rPr>
              <a:t>This model response highlights a range of </a:t>
            </a:r>
            <a:r>
              <a:rPr lang="en-US" sz="2000" b="1" dirty="0" err="1">
                <a:solidFill>
                  <a:schemeClr val="bg1"/>
                </a:solidFill>
              </a:rPr>
              <a:t>connecteurs</a:t>
            </a:r>
            <a:r>
              <a:rPr lang="en-US" sz="2000" b="1" dirty="0">
                <a:solidFill>
                  <a:schemeClr val="bg1"/>
                </a:solidFill>
              </a:rPr>
              <a:t> for structure and a range of arguments for content. However, you may have highlighted other arguments e.g.: </a:t>
            </a:r>
          </a:p>
          <a:p>
            <a:endParaRPr lang="en-US" sz="2000" b="1" dirty="0">
              <a:solidFill>
                <a:schemeClr val="bg1"/>
              </a:solidFill>
            </a:endParaRPr>
          </a:p>
          <a:p>
            <a:r>
              <a:rPr lang="en-US" sz="2000" b="1" dirty="0">
                <a:solidFill>
                  <a:schemeClr val="bg1"/>
                </a:solidFill>
              </a:rPr>
              <a:t>- </a:t>
            </a:r>
            <a:r>
              <a:rPr lang="en-US" sz="2000" b="1" dirty="0" err="1">
                <a:solidFill>
                  <a:schemeClr val="bg1"/>
                </a:solidFill>
              </a:rPr>
              <a:t>Interdire</a:t>
            </a:r>
            <a:r>
              <a:rPr lang="en-US" sz="2000" b="1" dirty="0">
                <a:solidFill>
                  <a:schemeClr val="bg1"/>
                </a:solidFill>
              </a:rPr>
              <a:t> les portables ne </a:t>
            </a:r>
            <a:r>
              <a:rPr lang="en-US" sz="2000" b="1" dirty="0" err="1">
                <a:solidFill>
                  <a:schemeClr val="bg1"/>
                </a:solidFill>
              </a:rPr>
              <a:t>va</a:t>
            </a:r>
            <a:r>
              <a:rPr lang="en-US" sz="2000" b="1" dirty="0">
                <a:solidFill>
                  <a:schemeClr val="bg1"/>
                </a:solidFill>
              </a:rPr>
              <a:t> </a:t>
            </a:r>
            <a:r>
              <a:rPr lang="en-US" sz="2000" b="1" dirty="0" err="1">
                <a:solidFill>
                  <a:schemeClr val="bg1"/>
                </a:solidFill>
              </a:rPr>
              <a:t>certainement</a:t>
            </a:r>
            <a:r>
              <a:rPr lang="en-US" sz="2000" b="1" dirty="0">
                <a:solidFill>
                  <a:schemeClr val="bg1"/>
                </a:solidFill>
              </a:rPr>
              <a:t> pas </a:t>
            </a:r>
            <a:r>
              <a:rPr lang="en-US" sz="2000" b="1" dirty="0" err="1">
                <a:solidFill>
                  <a:schemeClr val="bg1"/>
                </a:solidFill>
              </a:rPr>
              <a:t>détruire</a:t>
            </a:r>
            <a:r>
              <a:rPr lang="en-US" sz="2000" b="1" dirty="0">
                <a:solidFill>
                  <a:schemeClr val="bg1"/>
                </a:solidFill>
              </a:rPr>
              <a:t> les </a:t>
            </a:r>
            <a:r>
              <a:rPr lang="en-US" sz="2000" b="1" dirty="0" err="1">
                <a:solidFill>
                  <a:schemeClr val="bg1"/>
                </a:solidFill>
              </a:rPr>
              <a:t>compétences</a:t>
            </a:r>
            <a:r>
              <a:rPr lang="en-US" sz="2000" b="1" dirty="0">
                <a:solidFill>
                  <a:schemeClr val="bg1"/>
                </a:solidFill>
              </a:rPr>
              <a:t> </a:t>
            </a:r>
            <a:r>
              <a:rPr lang="en-US" sz="2000" b="1" dirty="0" err="1">
                <a:solidFill>
                  <a:schemeClr val="bg1"/>
                </a:solidFill>
              </a:rPr>
              <a:t>requises</a:t>
            </a:r>
            <a:r>
              <a:rPr lang="en-US" sz="2000" b="1" dirty="0">
                <a:solidFill>
                  <a:schemeClr val="bg1"/>
                </a:solidFill>
              </a:rPr>
              <a:t> pour le prochain </a:t>
            </a:r>
            <a:r>
              <a:rPr lang="en-US" sz="2000" b="1" dirty="0" smtClean="0">
                <a:solidFill>
                  <a:schemeClr val="bg1"/>
                </a:solidFill>
              </a:rPr>
              <a:t>siècle. Au contraire, je </a:t>
            </a:r>
            <a:r>
              <a:rPr lang="en-US" sz="2000" b="1" dirty="0" err="1" smtClean="0">
                <a:solidFill>
                  <a:schemeClr val="bg1"/>
                </a:solidFill>
              </a:rPr>
              <a:t>suis</a:t>
            </a:r>
            <a:r>
              <a:rPr lang="en-US" sz="2000" b="1" dirty="0" smtClean="0">
                <a:solidFill>
                  <a:schemeClr val="bg1"/>
                </a:solidFill>
              </a:rPr>
              <a:t> </a:t>
            </a:r>
            <a:r>
              <a:rPr lang="en-US" sz="2000" b="1" dirty="0" err="1" smtClean="0">
                <a:solidFill>
                  <a:schemeClr val="bg1"/>
                </a:solidFill>
              </a:rPr>
              <a:t>convaincu</a:t>
            </a:r>
            <a:r>
              <a:rPr lang="en-US" sz="2000" b="1" dirty="0" smtClean="0">
                <a:solidFill>
                  <a:schemeClr val="bg1"/>
                </a:solidFill>
              </a:rPr>
              <a:t> </a:t>
            </a:r>
            <a:r>
              <a:rPr lang="en-US" sz="2000" b="1" dirty="0" err="1" smtClean="0">
                <a:solidFill>
                  <a:schemeClr val="bg1"/>
                </a:solidFill>
              </a:rPr>
              <a:t>que</a:t>
            </a:r>
            <a:r>
              <a:rPr lang="en-US" sz="2000" b="1" dirty="0" smtClean="0">
                <a:solidFill>
                  <a:schemeClr val="bg1"/>
                </a:solidFill>
              </a:rPr>
              <a:t> </a:t>
            </a:r>
            <a:r>
              <a:rPr lang="en-US" sz="2000" b="1" dirty="0" err="1" smtClean="0">
                <a:solidFill>
                  <a:schemeClr val="bg1"/>
                </a:solidFill>
              </a:rPr>
              <a:t>cela</a:t>
            </a:r>
            <a:r>
              <a:rPr lang="en-US" sz="2000" b="1" dirty="0" smtClean="0">
                <a:solidFill>
                  <a:schemeClr val="bg1"/>
                </a:solidFill>
              </a:rPr>
              <a:t> </a:t>
            </a:r>
            <a:r>
              <a:rPr lang="en-US" sz="2000" b="1" dirty="0" err="1" smtClean="0">
                <a:solidFill>
                  <a:schemeClr val="bg1"/>
                </a:solidFill>
              </a:rPr>
              <a:t>leur</a:t>
            </a:r>
            <a:r>
              <a:rPr lang="en-US" sz="2000" b="1" dirty="0" smtClean="0">
                <a:solidFill>
                  <a:schemeClr val="bg1"/>
                </a:solidFill>
              </a:rPr>
              <a:t> </a:t>
            </a:r>
            <a:r>
              <a:rPr lang="en-US" sz="2000" b="1" dirty="0" err="1" smtClean="0">
                <a:solidFill>
                  <a:schemeClr val="bg1"/>
                </a:solidFill>
              </a:rPr>
              <a:t>apprendra</a:t>
            </a:r>
            <a:r>
              <a:rPr lang="en-US" sz="2000" b="1" dirty="0" smtClean="0">
                <a:solidFill>
                  <a:schemeClr val="bg1"/>
                </a:solidFill>
              </a:rPr>
              <a:t> </a:t>
            </a:r>
            <a:r>
              <a:rPr lang="en-US" sz="2000" b="1" dirty="0" err="1" smtClean="0">
                <a:solidFill>
                  <a:schemeClr val="bg1"/>
                </a:solidFill>
              </a:rPr>
              <a:t>à</a:t>
            </a:r>
            <a:r>
              <a:rPr lang="en-US" sz="2000" b="1" dirty="0" smtClean="0">
                <a:solidFill>
                  <a:schemeClr val="bg1"/>
                </a:solidFill>
              </a:rPr>
              <a:t> ne pas en </a:t>
            </a:r>
            <a:r>
              <a:rPr lang="en-US" sz="2000" b="1" dirty="0" err="1" smtClean="0">
                <a:solidFill>
                  <a:schemeClr val="bg1"/>
                </a:solidFill>
              </a:rPr>
              <a:t>devenir</a:t>
            </a:r>
            <a:r>
              <a:rPr lang="en-US" sz="2000" b="1" dirty="0" smtClean="0">
                <a:solidFill>
                  <a:schemeClr val="bg1"/>
                </a:solidFill>
              </a:rPr>
              <a:t> </a:t>
            </a:r>
            <a:r>
              <a:rPr lang="en-US" sz="2000" b="1" dirty="0" err="1" smtClean="0">
                <a:solidFill>
                  <a:schemeClr val="bg1"/>
                </a:solidFill>
              </a:rPr>
              <a:t>dépendants</a:t>
            </a:r>
            <a:r>
              <a:rPr lang="en-US" sz="2000" b="1" dirty="0" smtClean="0">
                <a:solidFill>
                  <a:schemeClr val="bg1"/>
                </a:solidFill>
              </a:rPr>
              <a:t> et </a:t>
            </a:r>
            <a:r>
              <a:rPr lang="en-US" sz="2000" b="1" dirty="0" err="1" smtClean="0">
                <a:solidFill>
                  <a:schemeClr val="bg1"/>
                </a:solidFill>
              </a:rPr>
              <a:t>améliorera</a:t>
            </a:r>
            <a:r>
              <a:rPr lang="en-US" sz="2000" b="1" dirty="0" smtClean="0">
                <a:solidFill>
                  <a:schemeClr val="bg1"/>
                </a:solidFill>
              </a:rPr>
              <a:t> </a:t>
            </a:r>
            <a:r>
              <a:rPr lang="en-US" sz="2000" b="1" dirty="0" err="1" smtClean="0">
                <a:solidFill>
                  <a:schemeClr val="bg1"/>
                </a:solidFill>
              </a:rPr>
              <a:t>leur</a:t>
            </a:r>
            <a:r>
              <a:rPr lang="en-US" sz="2000" b="1" dirty="0" smtClean="0">
                <a:solidFill>
                  <a:schemeClr val="bg1"/>
                </a:solidFill>
              </a:rPr>
              <a:t> concentration en </a:t>
            </a:r>
            <a:r>
              <a:rPr lang="en-US" sz="2000" b="1" dirty="0" err="1" smtClean="0">
                <a:solidFill>
                  <a:schemeClr val="bg1"/>
                </a:solidFill>
              </a:rPr>
              <a:t>classe</a:t>
            </a:r>
            <a:r>
              <a:rPr lang="en-US" sz="2000" b="1" dirty="0" smtClean="0">
                <a:solidFill>
                  <a:schemeClr val="bg1"/>
                </a:solidFill>
              </a:rPr>
              <a:t>.</a:t>
            </a:r>
            <a:r>
              <a:rPr lang="en-US" sz="2000" b="1" dirty="0">
                <a:solidFill>
                  <a:schemeClr val="bg1"/>
                </a:solidFill>
              </a:rPr>
              <a:t> </a:t>
            </a:r>
          </a:p>
          <a:p>
            <a:r>
              <a:rPr lang="en-US" sz="2000" b="1" dirty="0">
                <a:solidFill>
                  <a:schemeClr val="bg1"/>
                </a:solidFill>
              </a:rPr>
              <a:t>- </a:t>
            </a:r>
            <a:r>
              <a:rPr lang="en-US" sz="2000" b="1" dirty="0" err="1">
                <a:solidFill>
                  <a:schemeClr val="bg1"/>
                </a:solidFill>
              </a:rPr>
              <a:t>Selon</a:t>
            </a:r>
            <a:r>
              <a:rPr lang="en-US" sz="2000" b="1" dirty="0">
                <a:solidFill>
                  <a:schemeClr val="bg1"/>
                </a:solidFill>
              </a:rPr>
              <a:t> </a:t>
            </a:r>
            <a:r>
              <a:rPr lang="en-US" sz="2000" b="1" dirty="0" err="1">
                <a:solidFill>
                  <a:schemeClr val="bg1"/>
                </a:solidFill>
              </a:rPr>
              <a:t>moi</a:t>
            </a:r>
            <a:r>
              <a:rPr lang="en-US" sz="2000" b="1" dirty="0">
                <a:solidFill>
                  <a:schemeClr val="bg1"/>
                </a:solidFill>
              </a:rPr>
              <a:t> les </a:t>
            </a:r>
            <a:r>
              <a:rPr lang="en-US" sz="2000" b="1" dirty="0" err="1">
                <a:solidFill>
                  <a:schemeClr val="bg1"/>
                </a:solidFill>
              </a:rPr>
              <a:t>élèves</a:t>
            </a:r>
            <a:r>
              <a:rPr lang="en-US" sz="2000" b="1" dirty="0">
                <a:solidFill>
                  <a:schemeClr val="bg1"/>
                </a:solidFill>
              </a:rPr>
              <a:t> qui ne </a:t>
            </a:r>
            <a:r>
              <a:rPr lang="en-US" sz="2000" b="1" dirty="0" err="1">
                <a:solidFill>
                  <a:schemeClr val="bg1"/>
                </a:solidFill>
              </a:rPr>
              <a:t>savent</a:t>
            </a:r>
            <a:r>
              <a:rPr lang="en-US" sz="2000" b="1" dirty="0">
                <a:solidFill>
                  <a:schemeClr val="bg1"/>
                </a:solidFill>
              </a:rPr>
              <a:t> pas </a:t>
            </a:r>
            <a:r>
              <a:rPr lang="en-US" sz="2000" b="1" dirty="0" err="1">
                <a:solidFill>
                  <a:schemeClr val="bg1"/>
                </a:solidFill>
              </a:rPr>
              <a:t>gérer</a:t>
            </a:r>
            <a:r>
              <a:rPr lang="en-US" sz="2000" b="1" dirty="0">
                <a:solidFill>
                  <a:schemeClr val="bg1"/>
                </a:solidFill>
              </a:rPr>
              <a:t> </a:t>
            </a:r>
            <a:r>
              <a:rPr lang="en-US" sz="2000" b="1" dirty="0" err="1">
                <a:solidFill>
                  <a:schemeClr val="bg1"/>
                </a:solidFill>
              </a:rPr>
              <a:t>l’usage</a:t>
            </a:r>
            <a:r>
              <a:rPr lang="en-US" sz="2000" b="1" dirty="0">
                <a:solidFill>
                  <a:schemeClr val="bg1"/>
                </a:solidFill>
              </a:rPr>
              <a:t> des portables </a:t>
            </a:r>
            <a:r>
              <a:rPr lang="en-US" sz="2000" b="1" dirty="0" err="1">
                <a:solidFill>
                  <a:schemeClr val="bg1"/>
                </a:solidFill>
              </a:rPr>
              <a:t>deviennent</a:t>
            </a:r>
            <a:r>
              <a:rPr lang="en-US" sz="2000" b="1" dirty="0">
                <a:solidFill>
                  <a:schemeClr val="bg1"/>
                </a:solidFill>
              </a:rPr>
              <a:t> les </a:t>
            </a:r>
            <a:r>
              <a:rPr lang="en-US" sz="2000" b="1" dirty="0" err="1">
                <a:solidFill>
                  <a:schemeClr val="bg1"/>
                </a:solidFill>
              </a:rPr>
              <a:t>ennemis</a:t>
            </a:r>
            <a:r>
              <a:rPr lang="en-US" sz="2000" b="1" dirty="0">
                <a:solidFill>
                  <a:schemeClr val="bg1"/>
                </a:solidFill>
              </a:rPr>
              <a:t> des </a:t>
            </a:r>
            <a:r>
              <a:rPr lang="en-US" sz="2000" b="1" dirty="0" err="1">
                <a:solidFill>
                  <a:schemeClr val="bg1"/>
                </a:solidFill>
              </a:rPr>
              <a:t>professeurs</a:t>
            </a:r>
            <a:r>
              <a:rPr lang="en-US" sz="2000" b="1" dirty="0">
                <a:solidFill>
                  <a:schemeClr val="bg1"/>
                </a:solidFill>
              </a:rPr>
              <a:t>!</a:t>
            </a:r>
          </a:p>
          <a:p>
            <a:r>
              <a:rPr lang="en-US" sz="2000" b="1" dirty="0">
                <a:solidFill>
                  <a:schemeClr val="bg1"/>
                </a:solidFill>
              </a:rPr>
              <a:t>- </a:t>
            </a:r>
            <a:r>
              <a:rPr lang="en-US" sz="2000" b="1" dirty="0" err="1">
                <a:solidFill>
                  <a:schemeClr val="bg1"/>
                </a:solidFill>
              </a:rPr>
              <a:t>Parce</a:t>
            </a:r>
            <a:r>
              <a:rPr lang="en-US" sz="2000" b="1" dirty="0">
                <a:solidFill>
                  <a:schemeClr val="bg1"/>
                </a:solidFill>
              </a:rPr>
              <a:t> </a:t>
            </a:r>
            <a:r>
              <a:rPr lang="en-US" sz="2000" b="1" dirty="0" err="1">
                <a:solidFill>
                  <a:schemeClr val="bg1"/>
                </a:solidFill>
              </a:rPr>
              <a:t>que</a:t>
            </a:r>
            <a:r>
              <a:rPr lang="en-US" sz="2000" b="1" dirty="0">
                <a:solidFill>
                  <a:schemeClr val="bg1"/>
                </a:solidFill>
              </a:rPr>
              <a:t> les </a:t>
            </a:r>
            <a:r>
              <a:rPr lang="en-US" sz="2000" b="1" dirty="0" err="1">
                <a:solidFill>
                  <a:schemeClr val="bg1"/>
                </a:solidFill>
              </a:rPr>
              <a:t>élèves</a:t>
            </a:r>
            <a:r>
              <a:rPr lang="en-US" sz="2000" b="1" dirty="0">
                <a:solidFill>
                  <a:schemeClr val="bg1"/>
                </a:solidFill>
              </a:rPr>
              <a:t> </a:t>
            </a:r>
            <a:r>
              <a:rPr lang="en-US" sz="2000" b="1" dirty="0" err="1">
                <a:solidFill>
                  <a:schemeClr val="bg1"/>
                </a:solidFill>
              </a:rPr>
              <a:t>peuvent</a:t>
            </a:r>
            <a:r>
              <a:rPr lang="en-US" sz="2000" b="1" dirty="0">
                <a:solidFill>
                  <a:schemeClr val="bg1"/>
                </a:solidFill>
              </a:rPr>
              <a:t> </a:t>
            </a:r>
            <a:r>
              <a:rPr lang="en-US" sz="2000" b="1" dirty="0" err="1">
                <a:solidFill>
                  <a:schemeClr val="bg1"/>
                </a:solidFill>
              </a:rPr>
              <a:t>être</a:t>
            </a:r>
            <a:r>
              <a:rPr lang="en-US" sz="2000" b="1" dirty="0">
                <a:solidFill>
                  <a:schemeClr val="bg1"/>
                </a:solidFill>
              </a:rPr>
              <a:t> </a:t>
            </a:r>
            <a:r>
              <a:rPr lang="en-US" sz="2000" b="1" dirty="0" err="1">
                <a:solidFill>
                  <a:schemeClr val="bg1"/>
                </a:solidFill>
              </a:rPr>
              <a:t>facilement</a:t>
            </a:r>
            <a:r>
              <a:rPr lang="en-US" sz="2000" b="1" dirty="0">
                <a:solidFill>
                  <a:schemeClr val="bg1"/>
                </a:solidFill>
              </a:rPr>
              <a:t> </a:t>
            </a:r>
            <a:r>
              <a:rPr lang="en-US" sz="2000" b="1" dirty="0" err="1">
                <a:solidFill>
                  <a:schemeClr val="bg1"/>
                </a:solidFill>
              </a:rPr>
              <a:t>distraits</a:t>
            </a:r>
            <a:r>
              <a:rPr lang="en-US" sz="2000" b="1" dirty="0">
                <a:solidFill>
                  <a:schemeClr val="bg1"/>
                </a:solidFill>
              </a:rPr>
              <a:t> par les </a:t>
            </a:r>
            <a:r>
              <a:rPr lang="en-US" sz="2000" b="1" dirty="0" err="1">
                <a:solidFill>
                  <a:schemeClr val="bg1"/>
                </a:solidFill>
              </a:rPr>
              <a:t>autres</a:t>
            </a:r>
            <a:r>
              <a:rPr lang="en-US" sz="2000" b="1" dirty="0">
                <a:solidFill>
                  <a:schemeClr val="bg1"/>
                </a:solidFill>
              </a:rPr>
              <a:t> </a:t>
            </a:r>
            <a:r>
              <a:rPr lang="en-US" sz="2000" b="1" dirty="0" err="1">
                <a:solidFill>
                  <a:schemeClr val="bg1"/>
                </a:solidFill>
              </a:rPr>
              <a:t>applis</a:t>
            </a:r>
            <a:r>
              <a:rPr lang="en-US" sz="2000" b="1" dirty="0">
                <a:solidFill>
                  <a:schemeClr val="bg1"/>
                </a:solidFill>
              </a:rPr>
              <a:t> </a:t>
            </a:r>
            <a:r>
              <a:rPr lang="en-US" sz="2000" b="1" dirty="0" err="1">
                <a:solidFill>
                  <a:schemeClr val="bg1"/>
                </a:solidFill>
              </a:rPr>
              <a:t>sur</a:t>
            </a:r>
            <a:r>
              <a:rPr lang="en-US" sz="2000" b="1" dirty="0">
                <a:solidFill>
                  <a:schemeClr val="bg1"/>
                </a:solidFill>
              </a:rPr>
              <a:t> </a:t>
            </a:r>
            <a:r>
              <a:rPr lang="en-US" sz="2000" b="1" dirty="0" err="1">
                <a:solidFill>
                  <a:schemeClr val="bg1"/>
                </a:solidFill>
              </a:rPr>
              <a:t>leurs</a:t>
            </a:r>
            <a:r>
              <a:rPr lang="en-US" sz="2000" b="1" dirty="0">
                <a:solidFill>
                  <a:schemeClr val="bg1"/>
                </a:solidFill>
              </a:rPr>
              <a:t> </a:t>
            </a:r>
            <a:r>
              <a:rPr lang="en-US" sz="2000" b="1" dirty="0" err="1">
                <a:solidFill>
                  <a:schemeClr val="bg1"/>
                </a:solidFill>
              </a:rPr>
              <a:t>téléphones</a:t>
            </a:r>
            <a:r>
              <a:rPr lang="en-US" sz="2000" b="1" dirty="0">
                <a:solidFill>
                  <a:schemeClr val="bg1"/>
                </a:solidFill>
              </a:rPr>
              <a:t> </a:t>
            </a:r>
            <a:r>
              <a:rPr lang="en-US" sz="2000" b="1" dirty="0" err="1">
                <a:solidFill>
                  <a:schemeClr val="bg1"/>
                </a:solidFill>
              </a:rPr>
              <a:t>c’est</a:t>
            </a:r>
            <a:r>
              <a:rPr lang="en-US" sz="2000" b="1" dirty="0">
                <a:solidFill>
                  <a:schemeClr val="bg1"/>
                </a:solidFill>
              </a:rPr>
              <a:t> faux de dire </a:t>
            </a:r>
            <a:r>
              <a:rPr lang="en-US" sz="2000" b="1" dirty="0" err="1">
                <a:solidFill>
                  <a:schemeClr val="bg1"/>
                </a:solidFill>
              </a:rPr>
              <a:t>qu’ils</a:t>
            </a:r>
            <a:r>
              <a:rPr lang="en-US" sz="2000" b="1" dirty="0">
                <a:solidFill>
                  <a:schemeClr val="bg1"/>
                </a:solidFill>
              </a:rPr>
              <a:t> </a:t>
            </a:r>
            <a:r>
              <a:rPr lang="en-US" sz="2000" b="1" dirty="0" err="1">
                <a:solidFill>
                  <a:schemeClr val="bg1"/>
                </a:solidFill>
              </a:rPr>
              <a:t>sont</a:t>
            </a:r>
            <a:r>
              <a:rPr lang="en-US" sz="2000" b="1" dirty="0">
                <a:solidFill>
                  <a:schemeClr val="bg1"/>
                </a:solidFill>
              </a:rPr>
              <a:t> plus </a:t>
            </a:r>
            <a:r>
              <a:rPr lang="en-US" sz="2000" b="1" dirty="0" err="1">
                <a:solidFill>
                  <a:schemeClr val="bg1"/>
                </a:solidFill>
              </a:rPr>
              <a:t>motivés</a:t>
            </a:r>
            <a:r>
              <a:rPr lang="en-US" sz="2000" b="1" dirty="0">
                <a:solidFill>
                  <a:schemeClr val="bg1"/>
                </a:solidFill>
              </a:rPr>
              <a:t> </a:t>
            </a:r>
          </a:p>
          <a:p>
            <a:r>
              <a:rPr lang="en-US" sz="2000" b="1" dirty="0">
                <a:solidFill>
                  <a:schemeClr val="bg1"/>
                </a:solidFill>
              </a:rPr>
              <a:t>- Il ne </a:t>
            </a:r>
            <a:r>
              <a:rPr lang="en-US" sz="2000" b="1" dirty="0" err="1">
                <a:solidFill>
                  <a:schemeClr val="bg1"/>
                </a:solidFill>
              </a:rPr>
              <a:t>faut</a:t>
            </a:r>
            <a:r>
              <a:rPr lang="en-US" sz="2000" b="1" dirty="0">
                <a:solidFill>
                  <a:schemeClr val="bg1"/>
                </a:solidFill>
              </a:rPr>
              <a:t> pas </a:t>
            </a:r>
            <a:r>
              <a:rPr lang="en-US" sz="2000" b="1" dirty="0" err="1">
                <a:solidFill>
                  <a:schemeClr val="bg1"/>
                </a:solidFill>
              </a:rPr>
              <a:t>qu’un</a:t>
            </a:r>
            <a:r>
              <a:rPr lang="en-US" sz="2000" b="1" dirty="0">
                <a:solidFill>
                  <a:schemeClr val="bg1"/>
                </a:solidFill>
              </a:rPr>
              <a:t> </a:t>
            </a:r>
            <a:r>
              <a:rPr lang="en-US" sz="2000" b="1" dirty="0" err="1">
                <a:solidFill>
                  <a:schemeClr val="bg1"/>
                </a:solidFill>
              </a:rPr>
              <a:t>téléphone</a:t>
            </a:r>
            <a:r>
              <a:rPr lang="en-US" sz="2000" b="1" dirty="0">
                <a:solidFill>
                  <a:schemeClr val="bg1"/>
                </a:solidFill>
              </a:rPr>
              <a:t> </a:t>
            </a:r>
            <a:r>
              <a:rPr lang="en-US" sz="2000" b="1" dirty="0" err="1">
                <a:solidFill>
                  <a:schemeClr val="bg1"/>
                </a:solidFill>
              </a:rPr>
              <a:t>soit</a:t>
            </a:r>
            <a:r>
              <a:rPr lang="en-US" sz="2000" b="1" dirty="0">
                <a:solidFill>
                  <a:schemeClr val="bg1"/>
                </a:solidFill>
              </a:rPr>
              <a:t> un </a:t>
            </a:r>
            <a:r>
              <a:rPr lang="en-US" sz="2000" b="1" dirty="0" err="1">
                <a:solidFill>
                  <a:schemeClr val="bg1"/>
                </a:solidFill>
              </a:rPr>
              <a:t>réconfort</a:t>
            </a:r>
            <a:endParaRPr lang="en-US" sz="2000" b="1" dirty="0">
              <a:solidFill>
                <a:schemeClr val="bg1"/>
              </a:solidFill>
            </a:endParaRPr>
          </a:p>
        </p:txBody>
      </p:sp>
    </p:spTree>
    <p:extLst>
      <p:ext uri="{BB962C8B-B14F-4D97-AF65-F5344CB8AC3E}">
        <p14:creationId xmlns:p14="http://schemas.microsoft.com/office/powerpoint/2010/main" val="1321286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65442" y="504457"/>
            <a:ext cx="7694345"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b="1" dirty="0">
                <a:solidFill>
                  <a:srgbClr val="FFFFFF"/>
                </a:solidFill>
              </a:rPr>
              <a:t>Link </a:t>
            </a:r>
            <a:r>
              <a:rPr lang="fr-FR" sz="2800" b="1" dirty="0" err="1">
                <a:solidFill>
                  <a:srgbClr val="FFFFFF"/>
                </a:solidFill>
              </a:rPr>
              <a:t>your</a:t>
            </a:r>
            <a:r>
              <a:rPr lang="fr-FR" sz="2800" b="1" dirty="0">
                <a:solidFill>
                  <a:srgbClr val="FFFFFF"/>
                </a:solidFill>
              </a:rPr>
              <a:t> points </a:t>
            </a:r>
            <a:r>
              <a:rPr lang="fr-FR" sz="2800" b="1" dirty="0" err="1">
                <a:solidFill>
                  <a:srgbClr val="FFFFFF"/>
                </a:solidFill>
              </a:rPr>
              <a:t>together</a:t>
            </a:r>
            <a:r>
              <a:rPr lang="fr-FR" sz="2800" b="1" dirty="0">
                <a:solidFill>
                  <a:srgbClr val="FFFFFF"/>
                </a:solidFill>
              </a:rPr>
              <a:t> </a:t>
            </a:r>
            <a:r>
              <a:rPr lang="fr-FR" sz="2800" b="1" dirty="0" err="1">
                <a:solidFill>
                  <a:srgbClr val="FFFFFF"/>
                </a:solidFill>
              </a:rPr>
              <a:t>with</a:t>
            </a:r>
            <a:r>
              <a:rPr lang="fr-FR" sz="2800" b="1" dirty="0">
                <a:solidFill>
                  <a:srgbClr val="FFFFFF"/>
                </a:solidFill>
              </a:rPr>
              <a:t> </a:t>
            </a:r>
            <a:r>
              <a:rPr lang="fr-FR" sz="2800" b="1" dirty="0" err="1">
                <a:solidFill>
                  <a:srgbClr val="FFFFFF"/>
                </a:solidFill>
              </a:rPr>
              <a:t>appropriate</a:t>
            </a:r>
            <a:r>
              <a:rPr lang="fr-FR" sz="2800" b="1" dirty="0">
                <a:solidFill>
                  <a:srgbClr val="FFFFFF"/>
                </a:solidFill>
              </a:rPr>
              <a:t> connecteurs logiques.</a:t>
            </a:r>
          </a:p>
          <a:p>
            <a:endParaRPr lang="fr-FR" sz="2800" b="1" dirty="0">
              <a:solidFill>
                <a:srgbClr val="FFFFFF"/>
              </a:solidFill>
            </a:endParaRPr>
          </a:p>
          <a:p>
            <a:r>
              <a:rPr lang="fr-FR" sz="2800" b="1" dirty="0">
                <a:solidFill>
                  <a:srgbClr val="FFFFFF"/>
                </a:solidFill>
              </a:rPr>
              <a:t>Tout </a:t>
            </a:r>
            <a:r>
              <a:rPr lang="fr-FR" sz="2800" b="1" dirty="0" smtClean="0">
                <a:solidFill>
                  <a:srgbClr val="FFFFFF"/>
                </a:solidFill>
              </a:rPr>
              <a:t>d’abord   		</a:t>
            </a:r>
            <a:r>
              <a:rPr lang="fr-FR" sz="2400" i="1" dirty="0" smtClean="0">
                <a:solidFill>
                  <a:srgbClr val="FFFFFF"/>
                </a:solidFill>
              </a:rPr>
              <a:t>First of all </a:t>
            </a:r>
            <a:endParaRPr lang="fr-FR" sz="2400" i="1" dirty="0">
              <a:solidFill>
                <a:srgbClr val="FFFFFF"/>
              </a:solidFill>
            </a:endParaRPr>
          </a:p>
          <a:p>
            <a:r>
              <a:rPr lang="fr-FR" sz="2800" b="1" dirty="0" smtClean="0">
                <a:solidFill>
                  <a:srgbClr val="FFFFFF"/>
                </a:solidFill>
              </a:rPr>
              <a:t>Ensuite            		</a:t>
            </a:r>
            <a:r>
              <a:rPr lang="fr-FR" sz="2400" i="1" dirty="0" err="1" smtClean="0">
                <a:solidFill>
                  <a:srgbClr val="FFFFFF"/>
                </a:solidFill>
              </a:rPr>
              <a:t>Then</a:t>
            </a:r>
            <a:endParaRPr lang="fr-FR" sz="2400" i="1" dirty="0" smtClean="0">
              <a:solidFill>
                <a:srgbClr val="FFFFFF"/>
              </a:solidFill>
            </a:endParaRPr>
          </a:p>
          <a:p>
            <a:r>
              <a:rPr lang="fr-FR" sz="2800" b="1" dirty="0" smtClean="0">
                <a:solidFill>
                  <a:srgbClr val="FFFFFF"/>
                </a:solidFill>
              </a:rPr>
              <a:t>Néanmoins       		</a:t>
            </a:r>
            <a:r>
              <a:rPr lang="fr-FR" sz="2400" i="1" dirty="0" err="1" smtClean="0">
                <a:solidFill>
                  <a:srgbClr val="FFFFFF"/>
                </a:solidFill>
              </a:rPr>
              <a:t>Nevertheless</a:t>
            </a:r>
            <a:endParaRPr lang="fr-FR" sz="2400" i="1" dirty="0">
              <a:solidFill>
                <a:srgbClr val="FFFFFF"/>
              </a:solidFill>
            </a:endParaRPr>
          </a:p>
          <a:p>
            <a:r>
              <a:rPr lang="fr-FR" sz="2800" b="1" dirty="0" smtClean="0">
                <a:solidFill>
                  <a:srgbClr val="FFFFFF"/>
                </a:solidFill>
              </a:rPr>
              <a:t>Par ailleurs       		</a:t>
            </a:r>
            <a:r>
              <a:rPr lang="fr-FR" sz="2400" i="1" dirty="0" err="1" smtClean="0">
                <a:solidFill>
                  <a:srgbClr val="FFFFFF"/>
                </a:solidFill>
              </a:rPr>
              <a:t>Moreover</a:t>
            </a:r>
            <a:r>
              <a:rPr lang="fr-FR" sz="2400" dirty="0" smtClean="0">
                <a:solidFill>
                  <a:srgbClr val="FFFFFF"/>
                </a:solidFill>
              </a:rPr>
              <a:t> </a:t>
            </a:r>
            <a:endParaRPr lang="fr-FR" sz="2400" dirty="0">
              <a:solidFill>
                <a:srgbClr val="FFFFFF"/>
              </a:solidFill>
            </a:endParaRPr>
          </a:p>
          <a:p>
            <a:r>
              <a:rPr lang="fr-FR" sz="2800" b="1" dirty="0">
                <a:solidFill>
                  <a:srgbClr val="FFFFFF"/>
                </a:solidFill>
              </a:rPr>
              <a:t>Pourtant </a:t>
            </a:r>
            <a:r>
              <a:rPr lang="fr-FR" sz="2800" b="1" dirty="0" smtClean="0">
                <a:solidFill>
                  <a:srgbClr val="FFFFFF"/>
                </a:solidFill>
              </a:rPr>
              <a:t>          		</a:t>
            </a:r>
            <a:r>
              <a:rPr lang="fr-FR" sz="2400" i="1" dirty="0" err="1" smtClean="0">
                <a:solidFill>
                  <a:srgbClr val="FFFFFF"/>
                </a:solidFill>
              </a:rPr>
              <a:t>However</a:t>
            </a:r>
            <a:endParaRPr lang="fr-FR" sz="2400" i="1" dirty="0">
              <a:solidFill>
                <a:srgbClr val="FFFFFF"/>
              </a:solidFill>
            </a:endParaRPr>
          </a:p>
          <a:p>
            <a:r>
              <a:rPr lang="fr-FR" sz="2800" b="1" dirty="0">
                <a:solidFill>
                  <a:srgbClr val="FFFFFF"/>
                </a:solidFill>
              </a:rPr>
              <a:t>En fin de compte</a:t>
            </a:r>
            <a:r>
              <a:rPr lang="en-AU" sz="2800" b="1" dirty="0">
                <a:solidFill>
                  <a:srgbClr val="FFFFFF"/>
                </a:solidFill>
              </a:rPr>
              <a:t> </a:t>
            </a:r>
            <a:r>
              <a:rPr lang="en-AU" sz="2800" b="1" dirty="0" smtClean="0">
                <a:solidFill>
                  <a:srgbClr val="FFFFFF"/>
                </a:solidFill>
              </a:rPr>
              <a:t>  </a:t>
            </a:r>
            <a:r>
              <a:rPr lang="en-AU" sz="2400" i="1" dirty="0" smtClean="0">
                <a:solidFill>
                  <a:srgbClr val="FFFFFF"/>
                </a:solidFill>
              </a:rPr>
              <a:t>Finally</a:t>
            </a:r>
            <a:r>
              <a:rPr lang="en-AU" sz="2400" b="1" dirty="0" smtClean="0">
                <a:solidFill>
                  <a:srgbClr val="FFFFFF"/>
                </a:solidFill>
              </a:rPr>
              <a:t> </a:t>
            </a:r>
            <a:endParaRPr lang="en-AU" sz="2400" b="1" dirty="0">
              <a:solidFill>
                <a:srgbClr val="FFFFFF"/>
              </a:solidFill>
            </a:endParaRPr>
          </a:p>
          <a:p>
            <a:endParaRPr lang="en-US" sz="2800" b="1" dirty="0">
              <a:solidFill>
                <a:srgbClr val="FFFFFF"/>
              </a:solidFill>
            </a:endParaRPr>
          </a:p>
          <a:p>
            <a:r>
              <a:rPr lang="mr-IN" sz="2800" b="1" dirty="0">
                <a:solidFill>
                  <a:srgbClr val="FFFFFF"/>
                </a:solidFill>
              </a:rPr>
              <a:t>…</a:t>
            </a:r>
            <a:r>
              <a:rPr lang="en-AU" sz="2800" b="1" dirty="0">
                <a:solidFill>
                  <a:srgbClr val="FFFFFF"/>
                </a:solidFill>
              </a:rPr>
              <a:t>then concentrate, proof read, and move on!</a:t>
            </a:r>
            <a:endParaRPr lang="en-US" sz="2800" b="1" dirty="0">
              <a:solidFill>
                <a:srgbClr val="FFFFFF"/>
              </a:solidFill>
            </a:endParaRPr>
          </a:p>
        </p:txBody>
      </p:sp>
    </p:spTree>
    <p:extLst>
      <p:ext uri="{BB962C8B-B14F-4D97-AF65-F5344CB8AC3E}">
        <p14:creationId xmlns:p14="http://schemas.microsoft.com/office/powerpoint/2010/main" val="2511110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616" y="190500"/>
            <a:ext cx="3836987" cy="65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7260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ctrTitle"/>
          </p:nvPr>
        </p:nvSpPr>
        <p:spPr>
          <a:xfrm>
            <a:off x="1600200" y="2493434"/>
            <a:ext cx="6762750" cy="1468967"/>
          </a:xfrm>
        </p:spPr>
        <p:txBody>
          <a:bodyPr/>
          <a:lstStyle/>
          <a:p>
            <a:pPr eaLnBrk="1" hangingPunct="1"/>
            <a:r>
              <a:rPr lang="en-AU" sz="4000" b="1" dirty="0" err="1">
                <a:latin typeface="Arial" charset="0"/>
                <a:ea typeface="MS PGothic" charset="0"/>
              </a:rPr>
              <a:t>L’Ecrit</a:t>
            </a:r>
            <a:r>
              <a:rPr lang="en-AU" sz="4000" b="1" dirty="0">
                <a:latin typeface="Arial" charset="0"/>
                <a:ea typeface="MS PGothic" charset="0"/>
              </a:rPr>
              <a:t/>
            </a:r>
            <a:br>
              <a:rPr lang="en-AU" sz="4000" b="1" dirty="0">
                <a:latin typeface="Arial" charset="0"/>
                <a:ea typeface="MS PGothic" charset="0"/>
              </a:rPr>
            </a:br>
            <a:endParaRPr lang="en-AU" sz="4000" b="1" dirty="0">
              <a:latin typeface="Arial" charset="0"/>
              <a:ea typeface="MS PGothic" charset="0"/>
            </a:endParaRPr>
          </a:p>
        </p:txBody>
      </p:sp>
      <p:sp>
        <p:nvSpPr>
          <p:cNvPr id="20482" name="Rectangle 3"/>
          <p:cNvSpPr>
            <a:spLocks noGrp="1"/>
          </p:cNvSpPr>
          <p:nvPr>
            <p:ph type="subTitle" idx="1"/>
          </p:nvPr>
        </p:nvSpPr>
        <p:spPr>
          <a:xfrm>
            <a:off x="1687513" y="3374640"/>
            <a:ext cx="6629400" cy="1887394"/>
          </a:xfrm>
        </p:spPr>
        <p:txBody>
          <a:bodyPr>
            <a:normAutofit/>
          </a:bodyPr>
          <a:lstStyle/>
          <a:p>
            <a:pPr eaLnBrk="1" hangingPunct="1">
              <a:buFont typeface="Wingdings" charset="0"/>
              <a:buNone/>
            </a:pPr>
            <a:r>
              <a:rPr lang="en-AU" sz="2000" b="1" dirty="0">
                <a:latin typeface="Arial" charset="0"/>
                <a:ea typeface="MS PGothic" charset="0"/>
              </a:rPr>
              <a:t>Avec Fiona Curnow</a:t>
            </a:r>
          </a:p>
        </p:txBody>
      </p:sp>
    </p:spTree>
    <p:extLst>
      <p:ext uri="{BB962C8B-B14F-4D97-AF65-F5344CB8AC3E}">
        <p14:creationId xmlns:p14="http://schemas.microsoft.com/office/powerpoint/2010/main" val="328161401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a:xfrm>
            <a:off x="871538" y="933451"/>
            <a:ext cx="7543800" cy="1468967"/>
          </a:xfrm>
        </p:spPr>
        <p:txBody>
          <a:bodyPr/>
          <a:lstStyle/>
          <a:p>
            <a:pPr eaLnBrk="1" hangingPunct="1"/>
            <a:r>
              <a:rPr lang="en-AU" sz="4000" b="1">
                <a:latin typeface="Arial" charset="0"/>
                <a:ea typeface="MS PGothic" charset="0"/>
              </a:rPr>
              <a:t>What happens in the exam?</a:t>
            </a:r>
            <a:br>
              <a:rPr lang="en-AU" sz="4000" b="1">
                <a:latin typeface="Arial" charset="0"/>
                <a:ea typeface="MS PGothic" charset="0"/>
              </a:rPr>
            </a:br>
            <a:endParaRPr lang="en-AU" sz="4000" b="1">
              <a:latin typeface="Arial" charset="0"/>
              <a:ea typeface="MS PGothic" charset="0"/>
            </a:endParaRPr>
          </a:p>
        </p:txBody>
      </p:sp>
      <p:pic>
        <p:nvPicPr>
          <p:cNvPr id="22530" name="Picture 3" descr="scratch-headMonk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1576" y="3812118"/>
            <a:ext cx="2892425" cy="30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9061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p:cNvSpPr>
          <p:nvPr>
            <p:ph idx="1"/>
          </p:nvPr>
        </p:nvSpPr>
        <p:spPr>
          <a:xfrm>
            <a:off x="323850" y="1604434"/>
            <a:ext cx="8712200" cy="4864100"/>
          </a:xfrm>
        </p:spPr>
        <p:txBody>
          <a:bodyPr/>
          <a:lstStyle/>
          <a:p>
            <a:pPr eaLnBrk="1" hangingPunct="1"/>
            <a:r>
              <a:rPr lang="en-AU" sz="2800">
                <a:latin typeface="Arial" charset="0"/>
                <a:ea typeface="MS PGothic" charset="0"/>
              </a:rPr>
              <a:t>Specific instructions for Section 3</a:t>
            </a:r>
          </a:p>
          <a:p>
            <a:pPr eaLnBrk="1" hangingPunct="1"/>
            <a:r>
              <a:rPr lang="en-AU" sz="2800">
                <a:latin typeface="Arial" charset="0"/>
                <a:ea typeface="MS PGothic" charset="0"/>
              </a:rPr>
              <a:t>Answer one question in 200-300 words in FRENCH</a:t>
            </a:r>
            <a:r>
              <a:rPr lang="en-US" sz="2800">
                <a:latin typeface="Arial" charset="0"/>
                <a:ea typeface="MS PGothic" charset="0"/>
              </a:rPr>
              <a:t> </a:t>
            </a:r>
            <a:r>
              <a:rPr lang="en-US" sz="2400">
                <a:latin typeface="Arial" charset="0"/>
                <a:ea typeface="MS PGothic" charset="0"/>
              </a:rPr>
              <a:t>(‘</a:t>
            </a:r>
            <a:r>
              <a:rPr lang="en-US" altLang="ja-JP" sz="2400" i="1">
                <a:latin typeface="Arial" charset="0"/>
                <a:ea typeface="MS PGothic" charset="0"/>
              </a:rPr>
              <a:t>This word range is a guide…the whole response will be considered against the criteria</a:t>
            </a:r>
            <a:r>
              <a:rPr lang="en-US" sz="2400" i="1">
                <a:latin typeface="Arial" charset="0"/>
                <a:ea typeface="MS PGothic" charset="0"/>
              </a:rPr>
              <a:t>’</a:t>
            </a:r>
            <a:r>
              <a:rPr lang="en-US" altLang="ja-JP" sz="2400">
                <a:latin typeface="Arial" charset="0"/>
                <a:ea typeface="MS PGothic" charset="0"/>
              </a:rPr>
              <a:t>. </a:t>
            </a:r>
            <a:r>
              <a:rPr lang="en-US" altLang="ja-JP" sz="2400" i="1">
                <a:latin typeface="Arial" charset="0"/>
                <a:ea typeface="MS PGothic" charset="0"/>
              </a:rPr>
              <a:t>VCE Bulletin. April 2012 </a:t>
            </a:r>
            <a:r>
              <a:rPr lang="en-US" altLang="ja-JP" sz="2400">
                <a:latin typeface="Arial" charset="0"/>
                <a:ea typeface="MS PGothic" charset="0"/>
              </a:rPr>
              <a:t>)</a:t>
            </a:r>
            <a:endParaRPr lang="en-AU" altLang="ja-JP" sz="2400">
              <a:latin typeface="Arial" charset="0"/>
              <a:ea typeface="MS PGothic" charset="0"/>
            </a:endParaRPr>
          </a:p>
          <a:p>
            <a:pPr eaLnBrk="1" hangingPunct="1"/>
            <a:r>
              <a:rPr lang="en-AU" sz="2800">
                <a:latin typeface="Arial" charset="0"/>
                <a:ea typeface="MS PGothic" charset="0"/>
              </a:rPr>
              <a:t>Responses in the wrong language will receive no credit.</a:t>
            </a:r>
          </a:p>
        </p:txBody>
      </p:sp>
      <p:sp>
        <p:nvSpPr>
          <p:cNvPr id="24578" name="Title 1"/>
          <p:cNvSpPr>
            <a:spLocks noGrp="1"/>
          </p:cNvSpPr>
          <p:nvPr>
            <p:ph type="title"/>
          </p:nvPr>
        </p:nvSpPr>
        <p:spPr/>
        <p:txBody>
          <a:bodyPr/>
          <a:lstStyle/>
          <a:p>
            <a:pPr algn="ctr" eaLnBrk="1" hangingPunct="1"/>
            <a:r>
              <a:rPr lang="en-US" sz="5100" b="1">
                <a:latin typeface="Arial" charset="0"/>
                <a:ea typeface="MS PGothic" charset="0"/>
              </a:rPr>
              <a:t>Writing in French</a:t>
            </a:r>
          </a:p>
        </p:txBody>
      </p:sp>
    </p:spTree>
    <p:extLst>
      <p:ext uri="{BB962C8B-B14F-4D97-AF65-F5344CB8AC3E}">
        <p14:creationId xmlns:p14="http://schemas.microsoft.com/office/powerpoint/2010/main" val="6403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p:cNvSpPr>
          <p:nvPr>
            <p:ph idx="1"/>
          </p:nvPr>
        </p:nvSpPr>
        <p:spPr/>
        <p:txBody>
          <a:bodyPr/>
          <a:lstStyle/>
          <a:p>
            <a:pPr marL="0" indent="0" eaLnBrk="1" hangingPunct="1">
              <a:buFont typeface="Wingdings 2" charset="0"/>
              <a:buNone/>
            </a:pPr>
            <a:r>
              <a:rPr lang="en-US" sz="2800" b="1">
                <a:solidFill>
                  <a:schemeClr val="accent2"/>
                </a:solidFill>
                <a:latin typeface="Arial" charset="0"/>
                <a:ea typeface="MS PGothic" charset="0"/>
              </a:rPr>
              <a:t>1. There will be a choice of 5 questions requiring responses using 5 different kinds of writing</a:t>
            </a:r>
            <a:endParaRPr lang="en-AU" sz="2800" b="1">
              <a:solidFill>
                <a:schemeClr val="accent2"/>
              </a:solidFill>
              <a:latin typeface="Arial" charset="0"/>
              <a:ea typeface="MS PGothic" charset="0"/>
            </a:endParaRPr>
          </a:p>
        </p:txBody>
      </p:sp>
      <p:sp>
        <p:nvSpPr>
          <p:cNvPr id="26626" name="Title 1"/>
          <p:cNvSpPr>
            <a:spLocks noGrp="1"/>
          </p:cNvSpPr>
          <p:nvPr>
            <p:ph type="title"/>
          </p:nvPr>
        </p:nvSpPr>
        <p:spPr/>
        <p:txBody>
          <a:bodyPr/>
          <a:lstStyle/>
          <a:p>
            <a:pPr algn="ctr" eaLnBrk="1" hangingPunct="1"/>
            <a:r>
              <a:rPr lang="en-US" sz="5100" b="1">
                <a:latin typeface="Arial" charset="0"/>
                <a:ea typeface="MS PGothic" charset="0"/>
              </a:rPr>
              <a:t>Writing in French</a:t>
            </a:r>
            <a:endParaRPr lang="en-US" sz="5100">
              <a:latin typeface="Arial" charset="0"/>
              <a:ea typeface="MS PGothic" charset="0"/>
            </a:endParaRPr>
          </a:p>
        </p:txBody>
      </p:sp>
    </p:spTree>
    <p:extLst>
      <p:ext uri="{BB962C8B-B14F-4D97-AF65-F5344CB8AC3E}">
        <p14:creationId xmlns:p14="http://schemas.microsoft.com/office/powerpoint/2010/main" val="3068658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p:txBody>
          <a:bodyPr/>
          <a:lstStyle/>
          <a:p>
            <a:pPr marL="514350" indent="-514350" eaLnBrk="1" hangingPunct="1">
              <a:buFontTx/>
              <a:buNone/>
            </a:pPr>
            <a:r>
              <a:rPr lang="en-US" sz="2800" b="1">
                <a:solidFill>
                  <a:schemeClr val="accent2"/>
                </a:solidFill>
                <a:latin typeface="Arial" charset="0"/>
                <a:ea typeface="MS PGothic" charset="0"/>
              </a:rPr>
              <a:t>2. Kinds of writing:</a:t>
            </a:r>
          </a:p>
          <a:p>
            <a:pPr marL="514350" indent="-514350" eaLnBrk="1" hangingPunct="1">
              <a:buFontTx/>
              <a:buNone/>
            </a:pPr>
            <a:r>
              <a:rPr lang="en-US" sz="2800" b="1">
                <a:latin typeface="Arial" charset="0"/>
                <a:ea typeface="MS PGothic" charset="0"/>
              </a:rPr>
              <a:t>	</a:t>
            </a:r>
            <a:r>
              <a:rPr lang="en-AU" sz="2800" i="1">
                <a:latin typeface="Arial" charset="0"/>
                <a:ea typeface="MS PGothic" charset="0"/>
              </a:rPr>
              <a:t>Link in your booklet page 12</a:t>
            </a:r>
          </a:p>
        </p:txBody>
      </p:sp>
    </p:spTree>
    <p:extLst>
      <p:ext uri="{BB962C8B-B14F-4D97-AF65-F5344CB8AC3E}">
        <p14:creationId xmlns:p14="http://schemas.microsoft.com/office/powerpoint/2010/main" val="89308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Kinds of Writing</a:t>
            </a:r>
          </a:p>
        </p:txBody>
      </p:sp>
      <p:sp>
        <p:nvSpPr>
          <p:cNvPr id="338947" name="Rectangle 3"/>
          <p:cNvSpPr>
            <a:spLocks noGrp="1"/>
          </p:cNvSpPr>
          <p:nvPr>
            <p:ph idx="1"/>
          </p:nvPr>
        </p:nvSpPr>
        <p:spPr>
          <a:xfrm>
            <a:off x="755650" y="1797051"/>
            <a:ext cx="7583488" cy="4607983"/>
          </a:xfrm>
        </p:spPr>
        <p:txBody>
          <a:bodyPr/>
          <a:lstStyle/>
          <a:p>
            <a:pPr eaLnBrk="1" hangingPunct="1"/>
            <a:r>
              <a:rPr lang="en-AU" sz="2800">
                <a:latin typeface="Arial" charset="0"/>
                <a:ea typeface="MS PGothic" charset="0"/>
              </a:rPr>
              <a:t>Personal</a:t>
            </a:r>
          </a:p>
          <a:p>
            <a:pPr eaLnBrk="1" hangingPunct="1"/>
            <a:r>
              <a:rPr lang="en-AU" sz="2800">
                <a:latin typeface="Arial" charset="0"/>
                <a:ea typeface="MS PGothic" charset="0"/>
              </a:rPr>
              <a:t>Imaginative</a:t>
            </a:r>
          </a:p>
          <a:p>
            <a:pPr eaLnBrk="1" hangingPunct="1"/>
            <a:r>
              <a:rPr lang="en-AU" sz="2800">
                <a:latin typeface="Arial" charset="0"/>
                <a:ea typeface="MS PGothic" charset="0"/>
              </a:rPr>
              <a:t>Persuasive</a:t>
            </a:r>
          </a:p>
          <a:p>
            <a:pPr eaLnBrk="1" hangingPunct="1"/>
            <a:r>
              <a:rPr lang="en-AU" sz="2800">
                <a:latin typeface="Arial" charset="0"/>
                <a:ea typeface="MS PGothic" charset="0"/>
              </a:rPr>
              <a:t>Informative</a:t>
            </a:r>
          </a:p>
          <a:p>
            <a:pPr eaLnBrk="1" hangingPunct="1"/>
            <a:r>
              <a:rPr lang="en-AU" sz="2800">
                <a:latin typeface="Arial" charset="0"/>
                <a:ea typeface="MS PGothic" charset="0"/>
              </a:rPr>
              <a:t>Evaluative</a:t>
            </a:r>
          </a:p>
        </p:txBody>
      </p:sp>
    </p:spTree>
    <p:extLst>
      <p:ext uri="{BB962C8B-B14F-4D97-AF65-F5344CB8AC3E}">
        <p14:creationId xmlns:p14="http://schemas.microsoft.com/office/powerpoint/2010/main" val="3679414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AU">
                <a:latin typeface="Arial" charset="0"/>
                <a:ea typeface="MS PGothic" charset="0"/>
                <a:cs typeface="Arial" charset="0"/>
              </a:rPr>
              <a:t>Personal</a:t>
            </a:r>
          </a:p>
        </p:txBody>
      </p:sp>
      <p:sp>
        <p:nvSpPr>
          <p:cNvPr id="3" name="Content Placeholder 2"/>
          <p:cNvSpPr>
            <a:spLocks noGrp="1"/>
          </p:cNvSpPr>
          <p:nvPr>
            <p:ph idx="1"/>
          </p:nvPr>
        </p:nvSpPr>
        <p:spPr>
          <a:xfrm>
            <a:off x="779463" y="1828800"/>
            <a:ext cx="7321550" cy="4207933"/>
          </a:xfrm>
        </p:spPr>
        <p:txBody>
          <a:bodyPr/>
          <a:lstStyle/>
          <a:p>
            <a:r>
              <a:rPr lang="en-AU">
                <a:latin typeface="Arial" charset="0"/>
                <a:ea typeface="MS PGothic" charset="0"/>
                <a:cs typeface="Arial" charset="0"/>
              </a:rPr>
              <a:t>Develop a relationship between writer and reader</a:t>
            </a:r>
          </a:p>
          <a:p>
            <a:r>
              <a:rPr lang="en-AU">
                <a:latin typeface="Arial" charset="0"/>
                <a:ea typeface="MS PGothic" charset="0"/>
                <a:cs typeface="Arial" charset="0"/>
              </a:rPr>
              <a:t>Often uses familiar and emotive language </a:t>
            </a:r>
          </a:p>
          <a:p>
            <a:r>
              <a:rPr lang="en-AU">
                <a:latin typeface="Arial" charset="0"/>
                <a:ea typeface="MS PGothic" charset="0"/>
                <a:cs typeface="Arial" charset="0"/>
              </a:rPr>
              <a:t>Your opinion is required *</a:t>
            </a:r>
            <a:endParaRPr lang="en-US">
              <a:latin typeface="Arial" charset="0"/>
              <a:ea typeface="MS PGothic" charset="0"/>
              <a:cs typeface="Arial" charset="0"/>
            </a:endParaRPr>
          </a:p>
          <a:p>
            <a:endParaRPr lang="en-AU">
              <a:latin typeface="Arial" charset="0"/>
              <a:ea typeface="MS PGothic" charset="0"/>
              <a:cs typeface="Arial" charset="0"/>
            </a:endParaRPr>
          </a:p>
        </p:txBody>
      </p:sp>
    </p:spTree>
    <p:extLst>
      <p:ext uri="{BB962C8B-B14F-4D97-AF65-F5344CB8AC3E}">
        <p14:creationId xmlns:p14="http://schemas.microsoft.com/office/powerpoint/2010/main" val="3613658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extLst>
          </p:cNvPr>
          <p:cNvSpPr>
            <a:spLocks noGrp="1" noChangeArrowheads="1"/>
          </p:cNvSpPr>
          <p:nvPr>
            <p:ph type="title"/>
          </p:nvPr>
        </p:nvSpPr>
        <p:spPr>
          <a:xfrm>
            <a:off x="395291" y="381000"/>
            <a:ext cx="8497887" cy="1043517"/>
          </a:xfrm>
        </p:spPr>
        <p:txBody>
          <a:bodyPr>
            <a:normAutofit fontScale="90000"/>
          </a:bodyPr>
          <a:lstStyle/>
          <a:p>
            <a:pPr algn="ctr" eaLnBrk="1" hangingPunct="1">
              <a:defRPr/>
            </a:pPr>
            <a:r>
              <a:rPr lang="en-AU" sz="5100" b="1" i="1" dirty="0">
                <a:latin typeface="Arial" charset="0"/>
                <a:ea typeface="ＭＳ Ｐゴシック" charset="0"/>
                <a:cs typeface="ＭＳ Ｐゴシック" charset="0"/>
              </a:rPr>
              <a:t>Suggested</a:t>
            </a:r>
            <a:r>
              <a:rPr lang="en-AU" sz="5100" b="1" dirty="0">
                <a:latin typeface="Arial" charset="0"/>
                <a:ea typeface="ＭＳ Ｐゴシック" charset="0"/>
                <a:cs typeface="ＭＳ Ｐゴシック" charset="0"/>
              </a:rPr>
              <a:t> </a:t>
            </a:r>
            <a:r>
              <a:rPr lang="en-AU" sz="5100" b="1" dirty="0" smtClean="0">
                <a:latin typeface="Arial" charset="0"/>
                <a:ea typeface="ＭＳ Ｐゴシック" charset="0"/>
                <a:cs typeface="ＭＳ Ｐゴシック" charset="0"/>
              </a:rPr>
              <a:t>timing by VCAA</a:t>
            </a:r>
            <a:endParaRPr lang="en-US" sz="5100" b="1" dirty="0">
              <a:latin typeface="Arial" charset="0"/>
              <a:ea typeface="ＭＳ Ｐゴシック" charset="0"/>
              <a:cs typeface="ＭＳ Ｐゴシック" charset="0"/>
            </a:endParaRPr>
          </a:p>
        </p:txBody>
      </p:sp>
      <p:sp>
        <p:nvSpPr>
          <p:cNvPr id="34818" name="Rectangle 3"/>
          <p:cNvSpPr>
            <a:spLocks noGrp="1"/>
          </p:cNvSpPr>
          <p:nvPr>
            <p:ph idx="1"/>
          </p:nvPr>
        </p:nvSpPr>
        <p:spPr/>
        <p:txBody>
          <a:bodyPr>
            <a:normAutofit/>
          </a:bodyPr>
          <a:lstStyle/>
          <a:p>
            <a:pPr eaLnBrk="1" hangingPunct="1"/>
            <a:r>
              <a:rPr lang="en-AU" sz="2800" b="1">
                <a:latin typeface="Arial" charset="0"/>
                <a:ea typeface="MS PGothic" charset="0"/>
              </a:rPr>
              <a:t>Reading time: 15 mins </a:t>
            </a:r>
          </a:p>
          <a:p>
            <a:pPr eaLnBrk="1" hangingPunct="1"/>
            <a:r>
              <a:rPr lang="en-AU" sz="2800" b="1">
                <a:latin typeface="Arial" charset="0"/>
                <a:ea typeface="MS PGothic" charset="0"/>
              </a:rPr>
              <a:t>Section 1: Listening (Parts A&amp;B) = 30 min</a:t>
            </a:r>
          </a:p>
          <a:p>
            <a:pPr eaLnBrk="1" hangingPunct="1"/>
            <a:r>
              <a:rPr lang="en-AU" sz="2800" b="1">
                <a:latin typeface="Arial" charset="0"/>
                <a:ea typeface="MS PGothic" charset="0"/>
              </a:rPr>
              <a:t>Section 2: Reading (Parts A&amp;B) = 40 min</a:t>
            </a:r>
          </a:p>
          <a:p>
            <a:pPr eaLnBrk="1" hangingPunct="1"/>
            <a:r>
              <a:rPr lang="en-AU" sz="2800" b="1">
                <a:latin typeface="Arial" charset="0"/>
                <a:ea typeface="MS PGothic" charset="0"/>
              </a:rPr>
              <a:t>Section 3: Writing = 50 min</a:t>
            </a:r>
            <a:endParaRPr lang="en-US" sz="2800" b="1">
              <a:latin typeface="Arial" charset="0"/>
              <a:ea typeface="MS PGothic" charset="0"/>
            </a:endParaRPr>
          </a:p>
          <a:p>
            <a:pPr eaLnBrk="1" hangingPunct="1">
              <a:buFont typeface="Wingdings" charset="0"/>
              <a:buNone/>
            </a:pPr>
            <a:endParaRPr lang="en-US" b="1">
              <a:latin typeface="Arial" charset="0"/>
              <a:ea typeface="MS PGothic" charset="0"/>
            </a:endParaRPr>
          </a:p>
        </p:txBody>
      </p:sp>
    </p:spTree>
    <p:extLst>
      <p:ext uri="{BB962C8B-B14F-4D97-AF65-F5344CB8AC3E}">
        <p14:creationId xmlns:p14="http://schemas.microsoft.com/office/powerpoint/2010/main" val="27706542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AU">
                <a:latin typeface="Arial" charset="0"/>
                <a:ea typeface="MS PGothic" charset="0"/>
                <a:cs typeface="Arial" charset="0"/>
              </a:rPr>
              <a:t>Imaginative</a:t>
            </a:r>
          </a:p>
        </p:txBody>
      </p:sp>
      <p:sp>
        <p:nvSpPr>
          <p:cNvPr id="3" name="Content Placeholder 2"/>
          <p:cNvSpPr>
            <a:spLocks noGrp="1"/>
          </p:cNvSpPr>
          <p:nvPr>
            <p:ph idx="1"/>
          </p:nvPr>
        </p:nvSpPr>
        <p:spPr>
          <a:xfrm>
            <a:off x="779463" y="1828800"/>
            <a:ext cx="7321550" cy="4207933"/>
          </a:xfrm>
        </p:spPr>
        <p:txBody>
          <a:bodyPr/>
          <a:lstStyle/>
          <a:p>
            <a:r>
              <a:rPr lang="en-AU">
                <a:latin typeface="Arial" charset="0"/>
                <a:ea typeface="MS PGothic" charset="0"/>
                <a:cs typeface="Arial" charset="0"/>
              </a:rPr>
              <a:t>Aims to create a strong impression</a:t>
            </a:r>
          </a:p>
          <a:p>
            <a:r>
              <a:rPr lang="en-AU">
                <a:latin typeface="Arial" charset="0"/>
                <a:ea typeface="MS PGothic" charset="0"/>
                <a:cs typeface="Arial" charset="0"/>
              </a:rPr>
              <a:t>includes description to evoke a certain atmosphere by use of language and structure</a:t>
            </a:r>
            <a:endParaRPr lang="en-US">
              <a:latin typeface="Arial" charset="0"/>
              <a:ea typeface="MS PGothic" charset="0"/>
              <a:cs typeface="Arial" charset="0"/>
            </a:endParaRPr>
          </a:p>
          <a:p>
            <a:endParaRPr lang="en-AU">
              <a:latin typeface="Arial" charset="0"/>
              <a:ea typeface="MS PGothic" charset="0"/>
              <a:cs typeface="Arial" charset="0"/>
            </a:endParaRPr>
          </a:p>
        </p:txBody>
      </p:sp>
    </p:spTree>
    <p:extLst>
      <p:ext uri="{BB962C8B-B14F-4D97-AF65-F5344CB8AC3E}">
        <p14:creationId xmlns:p14="http://schemas.microsoft.com/office/powerpoint/2010/main" val="853330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AU">
                <a:latin typeface="Arial" charset="0"/>
                <a:ea typeface="MS PGothic" charset="0"/>
                <a:cs typeface="Arial" charset="0"/>
              </a:rPr>
              <a:t>Persuasive</a:t>
            </a:r>
          </a:p>
        </p:txBody>
      </p:sp>
      <p:sp>
        <p:nvSpPr>
          <p:cNvPr id="3" name="Content Placeholder 2"/>
          <p:cNvSpPr>
            <a:spLocks noGrp="1"/>
          </p:cNvSpPr>
          <p:nvPr>
            <p:ph idx="1"/>
          </p:nvPr>
        </p:nvSpPr>
        <p:spPr>
          <a:xfrm>
            <a:off x="779464" y="1828800"/>
            <a:ext cx="6384925" cy="4207933"/>
          </a:xfrm>
        </p:spPr>
        <p:txBody>
          <a:bodyPr/>
          <a:lstStyle/>
          <a:p>
            <a:r>
              <a:rPr lang="en-AU">
                <a:latin typeface="Arial" charset="0"/>
                <a:ea typeface="MS PGothic" charset="0"/>
                <a:cs typeface="Arial" charset="0"/>
              </a:rPr>
              <a:t>Aims to manipulates the reader’s emotions and opinions </a:t>
            </a:r>
          </a:p>
          <a:p>
            <a:r>
              <a:rPr lang="en-AU">
                <a:latin typeface="Arial" charset="0"/>
                <a:ea typeface="MS PGothic" charset="0"/>
                <a:cs typeface="Arial" charset="0"/>
              </a:rPr>
              <a:t>Aim to achieve a specific purpose</a:t>
            </a:r>
          </a:p>
          <a:p>
            <a:r>
              <a:rPr lang="en-AU">
                <a:latin typeface="Arial" charset="0"/>
                <a:ea typeface="MS PGothic" charset="0"/>
                <a:cs typeface="Arial" charset="0"/>
              </a:rPr>
              <a:t>Will use certain language with particular audience in mind</a:t>
            </a:r>
          </a:p>
          <a:p>
            <a:endParaRPr lang="en-AU">
              <a:latin typeface="Arial" charset="0"/>
              <a:ea typeface="MS PGothic" charset="0"/>
              <a:cs typeface="Arial" charset="0"/>
            </a:endParaRPr>
          </a:p>
        </p:txBody>
      </p:sp>
    </p:spTree>
    <p:extLst>
      <p:ext uri="{BB962C8B-B14F-4D97-AF65-F5344CB8AC3E}">
        <p14:creationId xmlns:p14="http://schemas.microsoft.com/office/powerpoint/2010/main" val="4186641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AU">
                <a:latin typeface="Arial" charset="0"/>
                <a:ea typeface="MS PGothic" charset="0"/>
                <a:cs typeface="Arial" charset="0"/>
              </a:rPr>
              <a:t>Informative</a:t>
            </a:r>
          </a:p>
        </p:txBody>
      </p:sp>
      <p:sp>
        <p:nvSpPr>
          <p:cNvPr id="3" name="Content Placeholder 2"/>
          <p:cNvSpPr>
            <a:spLocks noGrp="1"/>
          </p:cNvSpPr>
          <p:nvPr>
            <p:ph idx="1"/>
          </p:nvPr>
        </p:nvSpPr>
        <p:spPr>
          <a:xfrm>
            <a:off x="779464" y="1828800"/>
            <a:ext cx="8040687" cy="4207933"/>
          </a:xfrm>
        </p:spPr>
        <p:txBody>
          <a:bodyPr/>
          <a:lstStyle/>
          <a:p>
            <a:r>
              <a:rPr lang="en-AU">
                <a:latin typeface="Arial" charset="0"/>
                <a:ea typeface="MS PGothic" charset="0"/>
                <a:cs typeface="Arial" charset="0"/>
              </a:rPr>
              <a:t>Convey information as clearly as possible</a:t>
            </a:r>
          </a:p>
          <a:p>
            <a:r>
              <a:rPr lang="en-AU">
                <a:latin typeface="Arial" charset="0"/>
                <a:ea typeface="MS PGothic" charset="0"/>
                <a:cs typeface="Arial" charset="0"/>
              </a:rPr>
              <a:t>Using facts, quotations and references as evidence</a:t>
            </a:r>
          </a:p>
          <a:p>
            <a:r>
              <a:rPr lang="en-AU">
                <a:latin typeface="Arial" charset="0"/>
                <a:ea typeface="MS PGothic" charset="0"/>
                <a:cs typeface="Arial" charset="0"/>
              </a:rPr>
              <a:t>Normally, </a:t>
            </a:r>
            <a:r>
              <a:rPr lang="en-AU" u="sng">
                <a:latin typeface="Arial" charset="0"/>
                <a:ea typeface="MS PGothic" charset="0"/>
                <a:cs typeface="Arial" charset="0"/>
              </a:rPr>
              <a:t>NO</a:t>
            </a:r>
            <a:r>
              <a:rPr lang="en-AU">
                <a:latin typeface="Arial" charset="0"/>
                <a:ea typeface="MS PGothic" charset="0"/>
                <a:cs typeface="Arial" charset="0"/>
              </a:rPr>
              <a:t> particular point of view to convey</a:t>
            </a:r>
          </a:p>
        </p:txBody>
      </p:sp>
    </p:spTree>
    <p:extLst>
      <p:ext uri="{BB962C8B-B14F-4D97-AF65-F5344CB8AC3E}">
        <p14:creationId xmlns:p14="http://schemas.microsoft.com/office/powerpoint/2010/main" val="2822069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AU">
                <a:latin typeface="Arial" charset="0"/>
                <a:ea typeface="MS PGothic" charset="0"/>
                <a:cs typeface="Arial" charset="0"/>
              </a:rPr>
              <a:t>Evaluative</a:t>
            </a:r>
          </a:p>
        </p:txBody>
      </p:sp>
      <p:sp>
        <p:nvSpPr>
          <p:cNvPr id="3" name="Content Placeholder 2"/>
          <p:cNvSpPr>
            <a:spLocks noGrp="1"/>
          </p:cNvSpPr>
          <p:nvPr>
            <p:ph idx="1"/>
          </p:nvPr>
        </p:nvSpPr>
        <p:spPr>
          <a:xfrm>
            <a:off x="779464" y="1828800"/>
            <a:ext cx="6529387" cy="4207933"/>
          </a:xfrm>
        </p:spPr>
        <p:txBody>
          <a:bodyPr/>
          <a:lstStyle/>
          <a:p>
            <a:r>
              <a:rPr lang="en-AU">
                <a:latin typeface="Arial" charset="0"/>
                <a:ea typeface="MS PGothic" charset="0"/>
                <a:cs typeface="Arial" charset="0"/>
              </a:rPr>
              <a:t>Presents and discusses facts and ideas logically</a:t>
            </a:r>
          </a:p>
          <a:p>
            <a:r>
              <a:rPr lang="en-AU">
                <a:latin typeface="Arial" charset="0"/>
                <a:ea typeface="MS PGothic" charset="0"/>
                <a:cs typeface="Arial" charset="0"/>
              </a:rPr>
              <a:t>Presents 2+ important aspects of an issue or sides of an argument </a:t>
            </a:r>
          </a:p>
          <a:p>
            <a:r>
              <a:rPr lang="en-AU">
                <a:latin typeface="Arial" charset="0"/>
                <a:ea typeface="MS PGothic" charset="0"/>
                <a:cs typeface="Arial" charset="0"/>
              </a:rPr>
              <a:t>Uses objective style</a:t>
            </a:r>
          </a:p>
        </p:txBody>
      </p:sp>
    </p:spTree>
    <p:extLst>
      <p:ext uri="{BB962C8B-B14F-4D97-AF65-F5344CB8AC3E}">
        <p14:creationId xmlns:p14="http://schemas.microsoft.com/office/powerpoint/2010/main" val="205319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p:cNvSpPr>
          <p:nvPr>
            <p:ph idx="1"/>
          </p:nvPr>
        </p:nvSpPr>
        <p:spPr/>
        <p:txBody>
          <a:bodyPr/>
          <a:lstStyle/>
          <a:p>
            <a:pPr marL="514350" indent="-514350" eaLnBrk="1" hangingPunct="1">
              <a:buFontTx/>
              <a:buNone/>
            </a:pPr>
            <a:r>
              <a:rPr lang="en-US" sz="2800" b="1">
                <a:solidFill>
                  <a:schemeClr val="accent2"/>
                </a:solidFill>
                <a:latin typeface="Arial" charset="0"/>
                <a:ea typeface="MS PGothic" charset="0"/>
              </a:rPr>
              <a:t>3. Text types</a:t>
            </a:r>
          </a:p>
          <a:p>
            <a:pPr marL="514350" lvl="2" indent="-514350" eaLnBrk="1" hangingPunct="1">
              <a:spcBef>
                <a:spcPts val="2000"/>
              </a:spcBef>
            </a:pPr>
            <a:r>
              <a:rPr lang="en-AU" sz="2600" i="1">
                <a:latin typeface="Arial" charset="0"/>
                <a:ea typeface="MS PGothic" charset="0"/>
              </a:rPr>
              <a:t>Letter, speech etc..</a:t>
            </a:r>
          </a:p>
          <a:p>
            <a:pPr marL="514350" lvl="2" indent="-514350" eaLnBrk="1" hangingPunct="1">
              <a:spcBef>
                <a:spcPts val="2000"/>
              </a:spcBef>
            </a:pPr>
            <a:r>
              <a:rPr lang="en-AU" sz="2600">
                <a:latin typeface="Arial" charset="0"/>
                <a:ea typeface="MS PGothic" charset="0"/>
              </a:rPr>
              <a:t>Need to be familiar with them and their identifiable features</a:t>
            </a:r>
          </a:p>
          <a:p>
            <a:pPr marL="514350" lvl="2" indent="-514350" eaLnBrk="1" hangingPunct="1">
              <a:spcBef>
                <a:spcPts val="2000"/>
              </a:spcBef>
            </a:pPr>
            <a:r>
              <a:rPr lang="en-AU" sz="2400">
                <a:latin typeface="Arial" charset="0"/>
                <a:ea typeface="MS PGothic" charset="0"/>
              </a:rPr>
              <a:t>Consider appropriate </a:t>
            </a:r>
            <a:r>
              <a:rPr lang="en-AU" sz="2400" b="1">
                <a:latin typeface="Arial" charset="0"/>
                <a:ea typeface="MS PGothic" charset="0"/>
              </a:rPr>
              <a:t>register</a:t>
            </a:r>
            <a:r>
              <a:rPr lang="en-AU" sz="2400">
                <a:latin typeface="Arial" charset="0"/>
                <a:ea typeface="MS PGothic" charset="0"/>
              </a:rPr>
              <a:t> for the text type</a:t>
            </a:r>
          </a:p>
          <a:p>
            <a:pPr marL="514350" indent="-514350" eaLnBrk="1" hangingPunct="1">
              <a:buFontTx/>
              <a:buNone/>
            </a:pPr>
            <a:endParaRPr lang="en-AU" sz="2800" b="1">
              <a:latin typeface="Arial" charset="0"/>
              <a:ea typeface="MS PGothic" charset="0"/>
            </a:endParaRPr>
          </a:p>
        </p:txBody>
      </p:sp>
      <p:sp>
        <p:nvSpPr>
          <p:cNvPr id="36866" name="Title 1"/>
          <p:cNvSpPr>
            <a:spLocks noGrp="1"/>
          </p:cNvSpPr>
          <p:nvPr>
            <p:ph type="title"/>
          </p:nvPr>
        </p:nvSpPr>
        <p:spPr/>
        <p:txBody>
          <a:bodyPr/>
          <a:lstStyle/>
          <a:p>
            <a:pPr algn="ctr" eaLnBrk="1" hangingPunct="1"/>
            <a:r>
              <a:rPr lang="en-US" sz="5100" b="1">
                <a:latin typeface="Arial" charset="0"/>
                <a:ea typeface="MS PGothic" charset="0"/>
              </a:rPr>
              <a:t>Writing in French</a:t>
            </a:r>
            <a:endParaRPr lang="en-US" sz="5100">
              <a:latin typeface="Arial" charset="0"/>
              <a:ea typeface="MS PGothic" charset="0"/>
            </a:endParaRPr>
          </a:p>
        </p:txBody>
      </p:sp>
    </p:spTree>
    <p:extLst>
      <p:ext uri="{BB962C8B-B14F-4D97-AF65-F5344CB8AC3E}">
        <p14:creationId xmlns:p14="http://schemas.microsoft.com/office/powerpoint/2010/main" val="170880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algn="ctr" eaLnBrk="1" hangingPunct="1"/>
            <a:r>
              <a:rPr lang="en-US" sz="5100" b="1">
                <a:latin typeface="Arial" charset="0"/>
                <a:ea typeface="MS PGothic" charset="0"/>
              </a:rPr>
              <a:t>Text-Types </a:t>
            </a:r>
            <a:endParaRPr lang="en-AU" sz="5100">
              <a:latin typeface="Arial" charset="0"/>
              <a:ea typeface="MS PGothic" charset="0"/>
            </a:endParaRPr>
          </a:p>
        </p:txBody>
      </p:sp>
      <p:sp>
        <p:nvSpPr>
          <p:cNvPr id="29698" name="Rectangle 3"/>
          <p:cNvSpPr>
            <a:spLocks noGrp="1"/>
          </p:cNvSpPr>
          <p:nvPr>
            <p:ph idx="1"/>
          </p:nvPr>
        </p:nvSpPr>
        <p:spPr/>
        <p:txBody>
          <a:bodyPr/>
          <a:lstStyle/>
          <a:p>
            <a:pPr marL="514350" indent="-514350" eaLnBrk="1" hangingPunct="1">
              <a:buFont typeface="Wingdings 2" charset="0"/>
              <a:buNone/>
            </a:pPr>
            <a:r>
              <a:rPr lang="en-AU" sz="2800" b="1">
                <a:latin typeface="Arial" charset="0"/>
                <a:ea typeface="MS PGothic" charset="0"/>
              </a:rPr>
              <a:t>Identifiable features:</a:t>
            </a:r>
          </a:p>
          <a:p>
            <a:pPr marL="796925" lvl="2" indent="-514350" eaLnBrk="1" hangingPunct="1">
              <a:spcBef>
                <a:spcPts val="2000"/>
              </a:spcBef>
              <a:buFont typeface="Wingdings 2" charset="0"/>
              <a:buNone/>
            </a:pPr>
            <a:r>
              <a:rPr lang="en-AU" sz="2600" i="1">
                <a:latin typeface="Arial" charset="0"/>
                <a:ea typeface="MS PGothic" charset="0"/>
              </a:rPr>
              <a:t>Link in your </a:t>
            </a:r>
            <a:r>
              <a:rPr lang="en-AU" sz="2400" i="1">
                <a:latin typeface="Arial" charset="0"/>
                <a:ea typeface="MS PGothic" charset="0"/>
              </a:rPr>
              <a:t>booklet page 12</a:t>
            </a:r>
          </a:p>
        </p:txBody>
      </p:sp>
    </p:spTree>
    <p:extLst>
      <p:ext uri="{BB962C8B-B14F-4D97-AF65-F5344CB8AC3E}">
        <p14:creationId xmlns:p14="http://schemas.microsoft.com/office/powerpoint/2010/main" val="420082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Writing in French</a:t>
            </a:r>
          </a:p>
        </p:txBody>
      </p:sp>
      <p:sp>
        <p:nvSpPr>
          <p:cNvPr id="338947" name="Rectangle 3"/>
          <p:cNvSpPr>
            <a:spLocks noGrp="1"/>
          </p:cNvSpPr>
          <p:nvPr>
            <p:ph idx="1"/>
          </p:nvPr>
        </p:nvSpPr>
        <p:spPr>
          <a:xfrm>
            <a:off x="457200" y="1600201"/>
            <a:ext cx="8229600" cy="4900084"/>
          </a:xfrm>
        </p:spPr>
        <p:txBody>
          <a:bodyPr/>
          <a:lstStyle/>
          <a:p>
            <a:pPr marL="514350" indent="-514350" eaLnBrk="1" hangingPunct="1">
              <a:buFontTx/>
              <a:buNone/>
            </a:pPr>
            <a:r>
              <a:rPr lang="en-US" sz="2800" b="1">
                <a:solidFill>
                  <a:schemeClr val="accent2"/>
                </a:solidFill>
                <a:latin typeface="Arial" charset="0"/>
                <a:ea typeface="MS PGothic" charset="0"/>
              </a:rPr>
              <a:t>4. Audience/purpose</a:t>
            </a:r>
          </a:p>
          <a:p>
            <a:pPr marL="514350" indent="-514350" eaLnBrk="1" hangingPunct="1"/>
            <a:r>
              <a:rPr lang="en-US" sz="2800">
                <a:latin typeface="Arial" charset="0"/>
                <a:ea typeface="MS PGothic" charset="0"/>
              </a:rPr>
              <a:t>Identify your audience and ensure you strike the correct </a:t>
            </a:r>
            <a:r>
              <a:rPr lang="ja-JP" altLang="en-US" sz="2800">
                <a:latin typeface="Arial" charset="0"/>
                <a:ea typeface="MS PGothic" charset="0"/>
              </a:rPr>
              <a:t>‘</a:t>
            </a:r>
            <a:r>
              <a:rPr lang="en-US" altLang="ja-JP" sz="2800">
                <a:latin typeface="Arial" charset="0"/>
                <a:ea typeface="MS PGothic" charset="0"/>
              </a:rPr>
              <a:t>tone</a:t>
            </a:r>
            <a:r>
              <a:rPr lang="ja-JP" altLang="en-US" sz="2800">
                <a:latin typeface="Arial" charset="0"/>
                <a:ea typeface="MS PGothic" charset="0"/>
              </a:rPr>
              <a:t>’</a:t>
            </a:r>
            <a:r>
              <a:rPr lang="en-US" altLang="ja-JP" sz="2800">
                <a:latin typeface="Arial" charset="0"/>
                <a:ea typeface="MS PGothic" charset="0"/>
              </a:rPr>
              <a:t>.</a:t>
            </a:r>
          </a:p>
          <a:p>
            <a:pPr marL="514350" indent="-514350" eaLnBrk="1" hangingPunct="1"/>
            <a:r>
              <a:rPr lang="en-US" sz="2800">
                <a:latin typeface="Arial" charset="0"/>
                <a:ea typeface="MS PGothic" charset="0"/>
              </a:rPr>
              <a:t>Is the purpose of your task to persuade, entertain, inform, analyze or criticize?</a:t>
            </a:r>
            <a:endParaRPr lang="en-AU" sz="2800">
              <a:latin typeface="Arial" charset="0"/>
              <a:ea typeface="MS PGothic" charset="0"/>
            </a:endParaRPr>
          </a:p>
        </p:txBody>
      </p:sp>
    </p:spTree>
    <p:extLst>
      <p:ext uri="{BB962C8B-B14F-4D97-AF65-F5344CB8AC3E}">
        <p14:creationId xmlns:p14="http://schemas.microsoft.com/office/powerpoint/2010/main" val="3034015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Writing in French</a:t>
            </a:r>
          </a:p>
        </p:txBody>
      </p:sp>
      <p:sp>
        <p:nvSpPr>
          <p:cNvPr id="338947" name="Rectangle 3"/>
          <p:cNvSpPr>
            <a:spLocks noGrp="1"/>
          </p:cNvSpPr>
          <p:nvPr>
            <p:ph idx="1"/>
          </p:nvPr>
        </p:nvSpPr>
        <p:spPr>
          <a:xfrm>
            <a:off x="457200" y="1600201"/>
            <a:ext cx="8229600" cy="4900084"/>
          </a:xfrm>
        </p:spPr>
        <p:txBody>
          <a:bodyPr/>
          <a:lstStyle/>
          <a:p>
            <a:pPr marL="514350" indent="-514350" eaLnBrk="1" hangingPunct="1">
              <a:buFontTx/>
              <a:buNone/>
            </a:pPr>
            <a:r>
              <a:rPr lang="en-US" sz="2800" b="1">
                <a:solidFill>
                  <a:schemeClr val="accent2"/>
                </a:solidFill>
                <a:latin typeface="Arial" charset="0"/>
                <a:ea typeface="MS PGothic" charset="0"/>
              </a:rPr>
              <a:t>5. Plan/structure</a:t>
            </a:r>
          </a:p>
          <a:p>
            <a:pPr marL="514350" indent="-514350" eaLnBrk="1" hangingPunct="1"/>
            <a:r>
              <a:rPr lang="en-US" sz="2800">
                <a:latin typeface="Arial" charset="0"/>
                <a:ea typeface="MS PGothic" charset="0"/>
              </a:rPr>
              <a:t>Introduction</a:t>
            </a:r>
          </a:p>
          <a:p>
            <a:pPr marL="514350" indent="-514350" eaLnBrk="1" hangingPunct="1"/>
            <a:r>
              <a:rPr lang="en-US" sz="2800">
                <a:latin typeface="Arial" charset="0"/>
                <a:ea typeface="MS PGothic" charset="0"/>
              </a:rPr>
              <a:t>Body</a:t>
            </a:r>
          </a:p>
          <a:p>
            <a:pPr marL="514350" indent="-514350" eaLnBrk="1" hangingPunct="1"/>
            <a:r>
              <a:rPr lang="en-US" sz="2800">
                <a:latin typeface="Arial" charset="0"/>
                <a:ea typeface="MS PGothic" charset="0"/>
              </a:rPr>
              <a:t>Conclusion</a:t>
            </a:r>
          </a:p>
        </p:txBody>
      </p:sp>
    </p:spTree>
    <p:extLst>
      <p:ext uri="{BB962C8B-B14F-4D97-AF65-F5344CB8AC3E}">
        <p14:creationId xmlns:p14="http://schemas.microsoft.com/office/powerpoint/2010/main" val="687343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323851" y="1604433"/>
            <a:ext cx="7027863" cy="5088467"/>
          </a:xfrm>
        </p:spPr>
        <p:txBody>
          <a:bodyPr/>
          <a:lstStyle/>
          <a:p>
            <a:pPr marL="514350" indent="-514350" eaLnBrk="1" hangingPunct="1">
              <a:spcBef>
                <a:spcPts val="800"/>
              </a:spcBef>
              <a:buFontTx/>
              <a:buNone/>
            </a:pPr>
            <a:r>
              <a:rPr lang="en-US" sz="2800" b="1">
                <a:solidFill>
                  <a:schemeClr val="accent2"/>
                </a:solidFill>
                <a:latin typeface="Arial" charset="0"/>
                <a:ea typeface="MS PGothic" charset="0"/>
              </a:rPr>
              <a:t>6. Verbs/grammar</a:t>
            </a:r>
          </a:p>
          <a:p>
            <a:pPr marL="514350" indent="-514350" eaLnBrk="1" hangingPunct="1">
              <a:spcBef>
                <a:spcPts val="800"/>
              </a:spcBef>
            </a:pPr>
            <a:r>
              <a:rPr lang="en-US" sz="2400">
                <a:latin typeface="Arial" charset="0"/>
                <a:ea typeface="MS PGothic" charset="0"/>
              </a:rPr>
              <a:t>Présent, négatif, impératif, interrogatif</a:t>
            </a:r>
            <a:endParaRPr lang="en-AU" sz="2400">
              <a:latin typeface="Arial" charset="0"/>
              <a:ea typeface="MS PGothic" charset="0"/>
            </a:endParaRPr>
          </a:p>
          <a:p>
            <a:pPr marL="514350" indent="-514350" eaLnBrk="1" hangingPunct="1">
              <a:spcBef>
                <a:spcPts val="800"/>
              </a:spcBef>
            </a:pPr>
            <a:r>
              <a:rPr lang="en-US" sz="2400">
                <a:latin typeface="Arial" charset="0"/>
                <a:ea typeface="MS PGothic" charset="0"/>
              </a:rPr>
              <a:t>Passé composé, imparfait, passé simple</a:t>
            </a:r>
            <a:endParaRPr lang="en-AU" sz="2400">
              <a:latin typeface="Arial" charset="0"/>
              <a:ea typeface="MS PGothic" charset="0"/>
            </a:endParaRPr>
          </a:p>
          <a:p>
            <a:pPr marL="514350" indent="-514350" eaLnBrk="1" hangingPunct="1">
              <a:spcBef>
                <a:spcPts val="800"/>
              </a:spcBef>
            </a:pPr>
            <a:r>
              <a:rPr lang="en-US" sz="2400">
                <a:latin typeface="Arial" charset="0"/>
                <a:ea typeface="MS PGothic" charset="0"/>
              </a:rPr>
              <a:t>Plus-que-parfait</a:t>
            </a:r>
            <a:endParaRPr lang="en-AU" sz="2400">
              <a:latin typeface="Arial" charset="0"/>
              <a:ea typeface="MS PGothic" charset="0"/>
            </a:endParaRPr>
          </a:p>
          <a:p>
            <a:pPr marL="514350" indent="-514350" eaLnBrk="1" hangingPunct="1">
              <a:spcBef>
                <a:spcPts val="800"/>
              </a:spcBef>
            </a:pPr>
            <a:r>
              <a:rPr lang="en-US" sz="2400">
                <a:latin typeface="Arial" charset="0"/>
                <a:ea typeface="MS PGothic" charset="0"/>
              </a:rPr>
              <a:t>Futur proche, futur simple, futur antérieur</a:t>
            </a:r>
            <a:endParaRPr lang="en-AU" sz="2400">
              <a:latin typeface="Arial" charset="0"/>
              <a:ea typeface="MS PGothic" charset="0"/>
            </a:endParaRPr>
          </a:p>
          <a:p>
            <a:pPr marL="514350" indent="-514350" eaLnBrk="1" hangingPunct="1">
              <a:spcBef>
                <a:spcPts val="800"/>
              </a:spcBef>
            </a:pPr>
            <a:r>
              <a:rPr lang="en-US" sz="2400">
                <a:latin typeface="Arial" charset="0"/>
                <a:ea typeface="MS PGothic" charset="0"/>
              </a:rPr>
              <a:t>Conditionnel, conditionnel passé</a:t>
            </a:r>
            <a:endParaRPr lang="en-AU" sz="2400">
              <a:latin typeface="Arial" charset="0"/>
              <a:ea typeface="MS PGothic" charset="0"/>
            </a:endParaRPr>
          </a:p>
          <a:p>
            <a:pPr marL="514350" indent="-514350" eaLnBrk="1" hangingPunct="1">
              <a:spcBef>
                <a:spcPts val="800"/>
              </a:spcBef>
            </a:pPr>
            <a:r>
              <a:rPr lang="en-US" sz="2400">
                <a:latin typeface="Arial" charset="0"/>
                <a:ea typeface="MS PGothic" charset="0"/>
              </a:rPr>
              <a:t>Subjonctif</a:t>
            </a:r>
            <a:endParaRPr lang="en-AU" sz="2400">
              <a:latin typeface="Arial" charset="0"/>
              <a:ea typeface="MS PGothic" charset="0"/>
            </a:endParaRPr>
          </a:p>
        </p:txBody>
      </p:sp>
    </p:spTree>
    <p:extLst>
      <p:ext uri="{BB962C8B-B14F-4D97-AF65-F5344CB8AC3E}">
        <p14:creationId xmlns:p14="http://schemas.microsoft.com/office/powerpoint/2010/main" val="10905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algn="ctr" eaLnBrk="1" hangingPunct="1"/>
            <a:r>
              <a:rPr lang="en-AU" sz="4000" b="1">
                <a:latin typeface="Arial" charset="0"/>
                <a:ea typeface="MS PGothic" charset="0"/>
              </a:rPr>
              <a:t/>
            </a:r>
            <a:br>
              <a:rPr lang="en-AU" sz="40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395289" y="1797051"/>
            <a:ext cx="7583487" cy="4207933"/>
          </a:xfrm>
        </p:spPr>
        <p:txBody>
          <a:bodyPr/>
          <a:lstStyle/>
          <a:p>
            <a:pPr marL="514350" indent="-514350" eaLnBrk="1" hangingPunct="1">
              <a:buFontTx/>
              <a:buNone/>
            </a:pPr>
            <a:r>
              <a:rPr lang="en-US" sz="2800" b="1">
                <a:solidFill>
                  <a:schemeClr val="accent2"/>
                </a:solidFill>
                <a:latin typeface="Arial" charset="0"/>
                <a:ea typeface="MS PGothic" charset="0"/>
              </a:rPr>
              <a:t>7. Vocabulary [phrases and expressions]</a:t>
            </a:r>
          </a:p>
          <a:p>
            <a:pPr marL="514350" indent="-514350" eaLnBrk="1" hangingPunct="1"/>
            <a:r>
              <a:rPr lang="en-US" sz="2800">
                <a:latin typeface="Arial" charset="0"/>
                <a:ea typeface="MS PGothic" charset="0"/>
              </a:rPr>
              <a:t>Have a list of key vocabulary prepared</a:t>
            </a:r>
          </a:p>
          <a:p>
            <a:pPr marL="514350" indent="-514350" eaLnBrk="1" hangingPunct="1"/>
            <a:r>
              <a:rPr lang="en-US" sz="2800">
                <a:latin typeface="Arial" charset="0"/>
                <a:ea typeface="MS PGothic" charset="0"/>
              </a:rPr>
              <a:t>N.B. Faux Amis! (e.g.s p.14 booklet)</a:t>
            </a:r>
          </a:p>
          <a:p>
            <a:pPr marL="514350" indent="-514350" eaLnBrk="1" hangingPunct="1"/>
            <a:r>
              <a:rPr lang="en-US" sz="2800">
                <a:latin typeface="Arial" charset="0"/>
                <a:ea typeface="MS PGothic" charset="0"/>
              </a:rPr>
              <a:t>Have a list of expressions prepared</a:t>
            </a:r>
            <a:endParaRPr lang="en-AU" sz="2800">
              <a:latin typeface="Arial" charset="0"/>
              <a:ea typeface="MS PGothic" charset="0"/>
            </a:endParaRPr>
          </a:p>
        </p:txBody>
      </p:sp>
    </p:spTree>
    <p:extLst>
      <p:ext uri="{BB962C8B-B14F-4D97-AF65-F5344CB8AC3E}">
        <p14:creationId xmlns:p14="http://schemas.microsoft.com/office/powerpoint/2010/main" val="118770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457200" y="2"/>
            <a:ext cx="8229600" cy="1418167"/>
          </a:xfrm>
        </p:spPr>
        <p:txBody>
          <a:bodyPr>
            <a:normAutofit/>
          </a:bodyPr>
          <a:lstStyle/>
          <a:p>
            <a:pPr algn="ctr" eaLnBrk="1" hangingPunct="1"/>
            <a:r>
              <a:rPr lang="en-US" sz="5100" b="1">
                <a:latin typeface="Arial" charset="0"/>
                <a:ea typeface="MS PGothic" charset="0"/>
              </a:rPr>
              <a:t>During reading time</a:t>
            </a:r>
          </a:p>
        </p:txBody>
      </p:sp>
      <p:sp>
        <p:nvSpPr>
          <p:cNvPr id="28675" name="Rectangle 3"/>
          <p:cNvSpPr>
            <a:spLocks noGrp="1"/>
          </p:cNvSpPr>
          <p:nvPr>
            <p:ph idx="1"/>
          </p:nvPr>
        </p:nvSpPr>
        <p:spPr>
          <a:xfrm>
            <a:off x="395288" y="2087406"/>
            <a:ext cx="8229600" cy="4294347"/>
          </a:xfrm>
        </p:spPr>
        <p:txBody>
          <a:bodyPr/>
          <a:lstStyle/>
          <a:p>
            <a:pPr eaLnBrk="1" hangingPunct="1"/>
            <a:r>
              <a:rPr lang="en-AU" sz="2800" b="1" dirty="0">
                <a:latin typeface="Arial" charset="0"/>
                <a:ea typeface="MS PGothic" charset="0"/>
              </a:rPr>
              <a:t>No pens allowed</a:t>
            </a:r>
          </a:p>
          <a:p>
            <a:pPr eaLnBrk="1" hangingPunct="1"/>
            <a:r>
              <a:rPr lang="en-US" sz="2800" b="1" dirty="0">
                <a:latin typeface="Arial" charset="0"/>
                <a:ea typeface="MS PGothic" charset="0"/>
              </a:rPr>
              <a:t>Read questions thoroughly, especially listening</a:t>
            </a:r>
          </a:p>
          <a:p>
            <a:pPr eaLnBrk="1" hangingPunct="1"/>
            <a:r>
              <a:rPr lang="en-AU" sz="2800" b="1" dirty="0">
                <a:latin typeface="Arial" charset="0"/>
                <a:ea typeface="MS PGothic" charset="0"/>
              </a:rPr>
              <a:t>You can </a:t>
            </a:r>
            <a:r>
              <a:rPr lang="en-AU" sz="2800" b="1" i="1" dirty="0">
                <a:latin typeface="Arial" charset="0"/>
                <a:ea typeface="MS PGothic" charset="0"/>
              </a:rPr>
              <a:t>refer to</a:t>
            </a:r>
            <a:r>
              <a:rPr lang="en-AU" sz="2800" b="1" dirty="0">
                <a:latin typeface="Arial" charset="0"/>
                <a:ea typeface="MS PGothic" charset="0"/>
              </a:rPr>
              <a:t> your dictionary </a:t>
            </a:r>
            <a:endParaRPr lang="en-US" sz="2800" b="1" dirty="0">
              <a:latin typeface="Arial" charset="0"/>
              <a:ea typeface="MS PGothic" charset="0"/>
            </a:endParaRPr>
          </a:p>
        </p:txBody>
      </p:sp>
    </p:spTree>
    <p:extLst>
      <p:ext uri="{BB962C8B-B14F-4D97-AF65-F5344CB8AC3E}">
        <p14:creationId xmlns:p14="http://schemas.microsoft.com/office/powerpoint/2010/main" val="3792245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a:extLst>
              <a:ext uri="{FF2B5EF4-FFF2-40B4-BE49-F238E27FC236}">
                <a16:creationId xmlns="" xmlns:a16="http://schemas.microsoft.com/office/drawing/2014/main" id="{BF7C92AC-96D4-F948-8DCE-EEC1025A54DE}"/>
              </a:ext>
            </a:extLst>
          </p:cNvPr>
          <p:cNvSpPr>
            <a:spLocks noGrp="1"/>
          </p:cNvSpPr>
          <p:nvPr>
            <p:ph idx="1"/>
          </p:nvPr>
        </p:nvSpPr>
        <p:spPr>
          <a:xfrm>
            <a:off x="609600" y="1600200"/>
            <a:ext cx="8534400" cy="4775200"/>
          </a:xfrm>
        </p:spPr>
        <p:txBody>
          <a:bodyPr/>
          <a:lstStyle/>
          <a:p>
            <a:pPr marL="514350" indent="-514350" eaLnBrk="1" hangingPunct="1">
              <a:spcBef>
                <a:spcPts val="800"/>
              </a:spcBef>
              <a:buFontTx/>
              <a:buNone/>
            </a:pPr>
            <a:r>
              <a:rPr lang="en-US" sz="2800" b="1">
                <a:solidFill>
                  <a:schemeClr val="accent2"/>
                </a:solidFill>
                <a:latin typeface="Arial" charset="0"/>
                <a:ea typeface="MS PGothic" charset="0"/>
              </a:rPr>
              <a:t>8. Stylistic devices</a:t>
            </a:r>
          </a:p>
          <a:p>
            <a:pPr marL="514350" indent="-514350" eaLnBrk="1" hangingPunct="1">
              <a:lnSpc>
                <a:spcPct val="90000"/>
              </a:lnSpc>
              <a:spcBef>
                <a:spcPts val="800"/>
              </a:spcBef>
            </a:pPr>
            <a:r>
              <a:rPr lang="en-AU" sz="2800">
                <a:latin typeface="Arial" charset="0"/>
                <a:ea typeface="MS PGothic" charset="0"/>
              </a:rPr>
              <a:t>avant de + infinitif =   before doing…</a:t>
            </a:r>
          </a:p>
          <a:p>
            <a:pPr marL="514350" indent="-514350" eaLnBrk="1" hangingPunct="1">
              <a:lnSpc>
                <a:spcPct val="90000"/>
              </a:lnSpc>
              <a:spcBef>
                <a:spcPts val="800"/>
              </a:spcBef>
            </a:pPr>
            <a:r>
              <a:rPr lang="en-AU" sz="2800">
                <a:latin typeface="Arial" charset="0"/>
                <a:ea typeface="MS PGothic" charset="0"/>
              </a:rPr>
              <a:t>en + participe présent =   by/while doing…</a:t>
            </a:r>
          </a:p>
          <a:p>
            <a:pPr marL="514350" indent="-514350" eaLnBrk="1" hangingPunct="1">
              <a:lnSpc>
                <a:spcPct val="90000"/>
              </a:lnSpc>
              <a:spcBef>
                <a:spcPts val="800"/>
              </a:spcBef>
            </a:pPr>
            <a:r>
              <a:rPr lang="en-AU" sz="2800">
                <a:latin typeface="Arial" charset="0"/>
                <a:ea typeface="MS PGothic" charset="0"/>
              </a:rPr>
              <a:t>après avoir/être + past participle= after doing</a:t>
            </a:r>
          </a:p>
          <a:p>
            <a:pPr marL="514350" indent="-514350" eaLnBrk="1" hangingPunct="1">
              <a:lnSpc>
                <a:spcPct val="90000"/>
              </a:lnSpc>
              <a:spcBef>
                <a:spcPts val="800"/>
              </a:spcBef>
            </a:pPr>
            <a:r>
              <a:rPr lang="fr-FR" sz="2800">
                <a:latin typeface="Arial" charset="0"/>
                <a:ea typeface="MS PGothic" charset="0"/>
              </a:rPr>
              <a:t>si présent </a:t>
            </a:r>
            <a:r>
              <a:rPr lang="en-AU" sz="2800">
                <a:latin typeface="Arial" charset="0"/>
                <a:ea typeface="MS PGothic" charset="0"/>
              </a:rPr>
              <a:t>-----------</a:t>
            </a:r>
            <a:r>
              <a:rPr lang="en-AU" sz="2800">
                <a:latin typeface="Arial" charset="0"/>
                <a:ea typeface="MS PGothic" charset="0"/>
                <a:sym typeface="Wingdings" charset="0"/>
              </a:rPr>
              <a:t> </a:t>
            </a:r>
            <a:r>
              <a:rPr lang="en-AU" sz="2800">
                <a:latin typeface="Arial" charset="0"/>
                <a:ea typeface="MS PGothic" charset="0"/>
              </a:rPr>
              <a:t>futur</a:t>
            </a:r>
            <a:endParaRPr lang="fr-FR" sz="2800">
              <a:latin typeface="Arial" charset="0"/>
              <a:ea typeface="MS PGothic" charset="0"/>
            </a:endParaRPr>
          </a:p>
          <a:p>
            <a:pPr marL="514350" indent="-514350" eaLnBrk="1" hangingPunct="1">
              <a:lnSpc>
                <a:spcPct val="90000"/>
              </a:lnSpc>
              <a:spcBef>
                <a:spcPts val="800"/>
              </a:spcBef>
            </a:pPr>
            <a:r>
              <a:rPr lang="fr-FR" sz="2800">
                <a:latin typeface="Arial" charset="0"/>
                <a:ea typeface="MS PGothic" charset="0"/>
              </a:rPr>
              <a:t>si imparfait </a:t>
            </a:r>
            <a:r>
              <a:rPr lang="en-AU" sz="2800">
                <a:latin typeface="Arial" charset="0"/>
                <a:ea typeface="MS PGothic" charset="0"/>
              </a:rPr>
              <a:t>----------</a:t>
            </a:r>
            <a:r>
              <a:rPr lang="en-AU" sz="2800">
                <a:latin typeface="Arial" charset="0"/>
                <a:ea typeface="MS PGothic" charset="0"/>
                <a:sym typeface="Wingdings" charset="0"/>
              </a:rPr>
              <a:t> </a:t>
            </a:r>
            <a:r>
              <a:rPr lang="en-AU" sz="2800">
                <a:latin typeface="Arial" charset="0"/>
                <a:ea typeface="MS PGothic" charset="0"/>
              </a:rPr>
              <a:t>conditionnel</a:t>
            </a:r>
            <a:endParaRPr lang="fr-FR" sz="2800">
              <a:latin typeface="Arial" charset="0"/>
              <a:ea typeface="MS PGothic" charset="0"/>
            </a:endParaRPr>
          </a:p>
          <a:p>
            <a:pPr marL="514350" indent="-514350" eaLnBrk="1" hangingPunct="1">
              <a:lnSpc>
                <a:spcPct val="90000"/>
              </a:lnSpc>
              <a:spcBef>
                <a:spcPts val="800"/>
              </a:spcBef>
            </a:pPr>
            <a:r>
              <a:rPr lang="en-US" sz="2800">
                <a:latin typeface="Arial" charset="0"/>
                <a:ea typeface="MS PGothic" charset="0"/>
              </a:rPr>
              <a:t>s</a:t>
            </a:r>
            <a:r>
              <a:rPr lang="fr-FR" sz="2800">
                <a:latin typeface="Arial" charset="0"/>
                <a:ea typeface="MS PGothic" charset="0"/>
              </a:rPr>
              <a:t>i plus-que-parfait </a:t>
            </a:r>
            <a:r>
              <a:rPr lang="en-AU" sz="2800">
                <a:latin typeface="Arial" charset="0"/>
                <a:ea typeface="MS PGothic" charset="0"/>
                <a:sym typeface="Wingdings" charset="0"/>
              </a:rPr>
              <a:t> </a:t>
            </a:r>
            <a:r>
              <a:rPr lang="en-AU" sz="2800">
                <a:latin typeface="Arial" charset="0"/>
                <a:ea typeface="MS PGothic" charset="0"/>
              </a:rPr>
              <a:t>conditionnel passé</a:t>
            </a:r>
            <a:endParaRPr lang="fr-FR" sz="2800" u="sng">
              <a:latin typeface="Arial" charset="0"/>
              <a:ea typeface="MS PGothic" charset="0"/>
            </a:endParaRPr>
          </a:p>
          <a:p>
            <a:pPr marL="514350" indent="-514350" eaLnBrk="1" hangingPunct="1">
              <a:lnSpc>
                <a:spcPct val="90000"/>
              </a:lnSpc>
            </a:pPr>
            <a:endParaRPr lang="en-AU" sz="2400">
              <a:latin typeface="Arial" charset="0"/>
              <a:ea typeface="MS PGothic" charset="0"/>
            </a:endParaRPr>
          </a:p>
          <a:p>
            <a:pPr marL="514350" indent="-514350" eaLnBrk="1" hangingPunct="1">
              <a:lnSpc>
                <a:spcPct val="90000"/>
              </a:lnSpc>
            </a:pPr>
            <a:endParaRPr lang="en-AU" sz="2400">
              <a:latin typeface="Arial" charset="0"/>
              <a:ea typeface="MS PGothic" charset="0"/>
            </a:endParaRPr>
          </a:p>
          <a:p>
            <a:pPr marL="514350" indent="-514350" eaLnBrk="1" hangingPunct="1"/>
            <a:endParaRPr lang="en-AU">
              <a:latin typeface="Arial" charset="0"/>
              <a:ea typeface="MS PGothic" charset="0"/>
            </a:endParaRPr>
          </a:p>
        </p:txBody>
      </p:sp>
    </p:spTree>
    <p:extLst>
      <p:ext uri="{BB962C8B-B14F-4D97-AF65-F5344CB8AC3E}">
        <p14:creationId xmlns:p14="http://schemas.microsoft.com/office/powerpoint/2010/main" val="2432926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algn="ctr" eaLnBrk="1" hangingPunct="1"/>
            <a:r>
              <a:rPr lang="en-AU" sz="4000" b="1" dirty="0">
                <a:latin typeface="Arial" charset="0"/>
                <a:ea typeface="MS PGothic" charset="0"/>
              </a:rPr>
              <a:t/>
            </a:r>
            <a:br>
              <a:rPr lang="en-AU" sz="4000" b="1" dirty="0">
                <a:latin typeface="Arial" charset="0"/>
                <a:ea typeface="MS PGothic" charset="0"/>
              </a:rPr>
            </a:br>
            <a:r>
              <a:rPr lang="en-AU" sz="5100" b="1" dirty="0">
                <a:latin typeface="Arial" charset="0"/>
                <a:ea typeface="MS PGothic" charset="0"/>
              </a:rPr>
              <a:t>Writing in French</a:t>
            </a:r>
            <a:endParaRPr lang="en-AU" sz="5100" dirty="0">
              <a:latin typeface="Arial" charset="0"/>
              <a:ea typeface="MS PGothic" charset="0"/>
            </a:endParaRPr>
          </a:p>
        </p:txBody>
      </p:sp>
      <p:sp>
        <p:nvSpPr>
          <p:cNvPr id="332803" name="Rectangle 3"/>
          <p:cNvSpPr>
            <a:spLocks noGrp="1"/>
          </p:cNvSpPr>
          <p:nvPr>
            <p:ph idx="1"/>
          </p:nvPr>
        </p:nvSpPr>
        <p:spPr/>
        <p:txBody>
          <a:bodyPr/>
          <a:lstStyle/>
          <a:p>
            <a:pPr marL="514350" indent="-514350" eaLnBrk="1" hangingPunct="1">
              <a:buFontTx/>
              <a:buNone/>
            </a:pPr>
            <a:r>
              <a:rPr lang="en-US" sz="2800" b="1" dirty="0">
                <a:solidFill>
                  <a:schemeClr val="accent2"/>
                </a:solidFill>
                <a:latin typeface="Arial" charset="0"/>
                <a:ea typeface="MS PGothic" charset="0"/>
              </a:rPr>
              <a:t>9</a:t>
            </a:r>
            <a:r>
              <a:rPr lang="en-US" sz="2800" b="1" dirty="0" smtClean="0">
                <a:solidFill>
                  <a:schemeClr val="accent2"/>
                </a:solidFill>
                <a:latin typeface="Arial" charset="0"/>
                <a:ea typeface="MS PGothic" charset="0"/>
              </a:rPr>
              <a:t>. Connectors</a:t>
            </a:r>
            <a:endParaRPr lang="en-US" sz="2800" b="1" dirty="0">
              <a:solidFill>
                <a:schemeClr val="accent2"/>
              </a:solidFill>
              <a:latin typeface="Arial" charset="0"/>
              <a:ea typeface="MS PGothic" charset="0"/>
            </a:endParaRPr>
          </a:p>
          <a:p>
            <a:pPr marL="514350" indent="-514350" eaLnBrk="1" hangingPunct="1"/>
            <a:r>
              <a:rPr lang="en-US" sz="2800" i="1" dirty="0" err="1">
                <a:latin typeface="Arial" charset="0"/>
                <a:ea typeface="MS PGothic" charset="0"/>
              </a:rPr>
              <a:t>connecteurs</a:t>
            </a:r>
            <a:r>
              <a:rPr lang="en-US" sz="2800" i="1" dirty="0">
                <a:latin typeface="Arial" charset="0"/>
                <a:ea typeface="MS PGothic" charset="0"/>
              </a:rPr>
              <a:t> </a:t>
            </a:r>
            <a:r>
              <a:rPr lang="en-US" sz="2800" i="1" dirty="0" err="1">
                <a:latin typeface="Arial" charset="0"/>
                <a:ea typeface="MS PGothic" charset="0"/>
              </a:rPr>
              <a:t>logiques</a:t>
            </a:r>
            <a:r>
              <a:rPr lang="en-US" sz="2800" i="1" dirty="0">
                <a:latin typeface="Arial" charset="0"/>
                <a:ea typeface="MS PGothic" charset="0"/>
              </a:rPr>
              <a:t> </a:t>
            </a:r>
            <a:r>
              <a:rPr lang="en-US" sz="2800" dirty="0">
                <a:latin typeface="Arial" charset="0"/>
                <a:ea typeface="MS PGothic" charset="0"/>
              </a:rPr>
              <a:t>on page 12-13 of your booklet.</a:t>
            </a:r>
            <a:endParaRPr lang="en-AU" sz="2800" dirty="0">
              <a:latin typeface="Arial" charset="0"/>
              <a:ea typeface="MS PGothic" charset="0"/>
            </a:endParaRPr>
          </a:p>
        </p:txBody>
      </p:sp>
    </p:spTree>
    <p:extLst>
      <p:ext uri="{BB962C8B-B14F-4D97-AF65-F5344CB8AC3E}">
        <p14:creationId xmlns:p14="http://schemas.microsoft.com/office/powerpoint/2010/main" val="408599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algn="ctr" eaLnBrk="1" hangingPunct="1"/>
            <a:r>
              <a:rPr lang="en-AU" sz="5100" b="1" dirty="0">
                <a:latin typeface="Arial" charset="0"/>
                <a:ea typeface="MS PGothic" charset="0"/>
              </a:rPr>
              <a:t/>
            </a:r>
            <a:br>
              <a:rPr lang="en-AU" sz="5100" b="1" dirty="0">
                <a:latin typeface="Arial" charset="0"/>
                <a:ea typeface="MS PGothic" charset="0"/>
              </a:rPr>
            </a:br>
            <a:r>
              <a:rPr lang="en-AU" sz="5100" b="1" dirty="0">
                <a:latin typeface="Arial" charset="0"/>
                <a:ea typeface="MS PGothic" charset="0"/>
              </a:rPr>
              <a:t>Writing in French</a:t>
            </a:r>
            <a:endParaRPr lang="en-AU" sz="5100" dirty="0">
              <a:latin typeface="Arial" charset="0"/>
              <a:ea typeface="MS PGothic" charset="0"/>
            </a:endParaRPr>
          </a:p>
        </p:txBody>
      </p:sp>
      <p:sp>
        <p:nvSpPr>
          <p:cNvPr id="332803" name="Rectangle 3"/>
          <p:cNvSpPr>
            <a:spLocks noGrp="1"/>
          </p:cNvSpPr>
          <p:nvPr>
            <p:ph idx="1"/>
          </p:nvPr>
        </p:nvSpPr>
        <p:spPr>
          <a:xfrm>
            <a:off x="395289" y="1701800"/>
            <a:ext cx="7272337" cy="4607984"/>
          </a:xfrm>
        </p:spPr>
        <p:txBody>
          <a:bodyPr/>
          <a:lstStyle/>
          <a:p>
            <a:pPr marL="514350" indent="-514350" eaLnBrk="1" hangingPunct="1">
              <a:spcBef>
                <a:spcPts val="800"/>
              </a:spcBef>
              <a:buFontTx/>
              <a:buNone/>
            </a:pPr>
            <a:r>
              <a:rPr lang="en-US" sz="2800" b="1" dirty="0" smtClean="0">
                <a:solidFill>
                  <a:schemeClr val="accent2"/>
                </a:solidFill>
                <a:latin typeface="Arial" charset="0"/>
                <a:ea typeface="MS PGothic" charset="0"/>
              </a:rPr>
              <a:t>10. </a:t>
            </a:r>
            <a:r>
              <a:rPr lang="en-US" sz="2800" b="1" dirty="0">
                <a:solidFill>
                  <a:schemeClr val="accent2"/>
                </a:solidFill>
                <a:latin typeface="Arial" charset="0"/>
                <a:ea typeface="MS PGothic" charset="0"/>
              </a:rPr>
              <a:t>Instructions</a:t>
            </a:r>
          </a:p>
          <a:p>
            <a:pPr marL="514350" indent="-514350" eaLnBrk="1" hangingPunct="1">
              <a:spcBef>
                <a:spcPts val="800"/>
              </a:spcBef>
            </a:pPr>
            <a:r>
              <a:rPr lang="en-US" sz="2800" dirty="0">
                <a:latin typeface="Arial" charset="0"/>
                <a:ea typeface="MS PGothic" charset="0"/>
              </a:rPr>
              <a:t>correct length [200-300 words]</a:t>
            </a:r>
          </a:p>
          <a:p>
            <a:pPr marL="514350" indent="-514350" eaLnBrk="1" hangingPunct="1">
              <a:spcBef>
                <a:spcPts val="800"/>
              </a:spcBef>
            </a:pPr>
            <a:r>
              <a:rPr lang="en-US" sz="2800" dirty="0">
                <a:latin typeface="Arial" charset="0"/>
                <a:ea typeface="MS PGothic" charset="0"/>
              </a:rPr>
              <a:t>solid structure [intro/body/conclusion]</a:t>
            </a:r>
            <a:endParaRPr lang="en-AU" sz="2800" dirty="0">
              <a:latin typeface="Arial" charset="0"/>
              <a:ea typeface="MS PGothic" charset="0"/>
            </a:endParaRPr>
          </a:p>
          <a:p>
            <a:pPr marL="514350" indent="-514350" eaLnBrk="1" hangingPunct="1">
              <a:spcBef>
                <a:spcPts val="800"/>
              </a:spcBef>
            </a:pPr>
            <a:r>
              <a:rPr lang="en-US" sz="2800" dirty="0">
                <a:latin typeface="Arial" charset="0"/>
                <a:ea typeface="MS PGothic" charset="0"/>
              </a:rPr>
              <a:t>accurate grammar [genders/ verb agreements] + spelling</a:t>
            </a:r>
          </a:p>
          <a:p>
            <a:pPr marL="514350" indent="-514350" eaLnBrk="1" hangingPunct="1">
              <a:spcBef>
                <a:spcPts val="800"/>
              </a:spcBef>
            </a:pPr>
            <a:r>
              <a:rPr lang="en-US" sz="3200" b="1" dirty="0">
                <a:latin typeface="Arial" charset="0"/>
                <a:ea typeface="MS PGothic" charset="0"/>
              </a:rPr>
              <a:t>Check over your work!</a:t>
            </a:r>
            <a:endParaRPr lang="en-AU" sz="3200" b="1" dirty="0">
              <a:latin typeface="Arial" charset="0"/>
              <a:ea typeface="MS PGothic" charset="0"/>
            </a:endParaRPr>
          </a:p>
          <a:p>
            <a:pPr marL="514350" indent="-514350" eaLnBrk="1" hangingPunct="1"/>
            <a:endParaRPr lang="en-AU" dirty="0">
              <a:latin typeface="Arial" charset="0"/>
              <a:ea typeface="MS PGothic" charset="0"/>
            </a:endParaRPr>
          </a:p>
          <a:p>
            <a:pPr marL="514350" indent="-514350" eaLnBrk="1" hangingPunct="1">
              <a:buFontTx/>
              <a:buNone/>
            </a:pPr>
            <a:endParaRPr lang="en-AU" dirty="0">
              <a:latin typeface="Arial" charset="0"/>
              <a:ea typeface="MS PGothic" charset="0"/>
            </a:endParaRPr>
          </a:p>
        </p:txBody>
      </p:sp>
    </p:spTree>
    <p:extLst>
      <p:ext uri="{BB962C8B-B14F-4D97-AF65-F5344CB8AC3E}">
        <p14:creationId xmlns:p14="http://schemas.microsoft.com/office/powerpoint/2010/main" val="2953691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p:txBody>
          <a:bodyPr/>
          <a:lstStyle/>
          <a:p>
            <a:pPr marL="514350" indent="-514350" eaLnBrk="1" hangingPunct="1">
              <a:buFontTx/>
              <a:buNone/>
            </a:pPr>
            <a:r>
              <a:rPr lang="en-US" sz="2800" b="1">
                <a:latin typeface="Arial" charset="0"/>
                <a:ea typeface="MS PGothic" charset="0"/>
              </a:rPr>
              <a:t>Other points to consider</a:t>
            </a:r>
            <a:endParaRPr lang="en-AU" sz="2800">
              <a:latin typeface="Arial" charset="0"/>
              <a:ea typeface="MS PGothic" charset="0"/>
            </a:endParaRPr>
          </a:p>
        </p:txBody>
      </p:sp>
      <p:pic>
        <p:nvPicPr>
          <p:cNvPr id="48131" name="Picture 3" descr="thinking_monke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59617"/>
            <a:ext cx="4356100" cy="399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639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684214" y="357718"/>
            <a:ext cx="7583487" cy="1043516"/>
          </a:xfrm>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395288" y="1701800"/>
            <a:ext cx="7872412" cy="4032251"/>
          </a:xfrm>
        </p:spPr>
        <p:txBody>
          <a:bodyPr/>
          <a:lstStyle/>
          <a:p>
            <a:pPr eaLnBrk="1" hangingPunct="1">
              <a:lnSpc>
                <a:spcPct val="150000"/>
              </a:lnSpc>
              <a:spcBef>
                <a:spcPct val="0"/>
              </a:spcBef>
            </a:pPr>
            <a:r>
              <a:rPr lang="en-US" sz="2400">
                <a:latin typeface="Arial" charset="0"/>
                <a:ea typeface="MS PGothic" charset="0"/>
              </a:rPr>
              <a:t>Write neatly and clearly.</a:t>
            </a:r>
            <a:endParaRPr lang="en-AU" sz="2400">
              <a:latin typeface="Arial" charset="0"/>
              <a:ea typeface="MS PGothic" charset="0"/>
            </a:endParaRPr>
          </a:p>
          <a:p>
            <a:pPr eaLnBrk="1" hangingPunct="1">
              <a:lnSpc>
                <a:spcPct val="150000"/>
              </a:lnSpc>
              <a:spcBef>
                <a:spcPct val="0"/>
              </a:spcBef>
            </a:pPr>
            <a:r>
              <a:rPr lang="en-US" sz="2400">
                <a:latin typeface="Arial" charset="0"/>
                <a:ea typeface="MS PGothic" charset="0"/>
              </a:rPr>
              <a:t>If you make a mistake, cross out &amp; rewrite</a:t>
            </a:r>
            <a:endParaRPr lang="en-AU" sz="2400">
              <a:latin typeface="Arial" charset="0"/>
              <a:ea typeface="MS PGothic" charset="0"/>
            </a:endParaRPr>
          </a:p>
          <a:p>
            <a:pPr eaLnBrk="1" hangingPunct="1">
              <a:lnSpc>
                <a:spcPct val="150000"/>
              </a:lnSpc>
              <a:spcBef>
                <a:spcPct val="0"/>
              </a:spcBef>
            </a:pPr>
            <a:r>
              <a:rPr lang="en-US" sz="2400">
                <a:latin typeface="Arial" charset="0"/>
                <a:ea typeface="MS PGothic" charset="0"/>
              </a:rPr>
              <a:t>Don</a:t>
            </a:r>
            <a:r>
              <a:rPr lang="en-AU" sz="2400">
                <a:latin typeface="Arial" charset="0"/>
                <a:ea typeface="MS PGothic" charset="0"/>
              </a:rPr>
              <a:t>’</a:t>
            </a:r>
            <a:r>
              <a:rPr lang="en-US" altLang="ja-JP" sz="2400">
                <a:latin typeface="Arial" charset="0"/>
                <a:ea typeface="MS PGothic" charset="0"/>
              </a:rPr>
              <a:t>t use pencil or pale ink.</a:t>
            </a:r>
            <a:endParaRPr lang="en-AU" altLang="ja-JP" sz="2400">
              <a:latin typeface="Arial" charset="0"/>
              <a:ea typeface="MS PGothic" charset="0"/>
            </a:endParaRPr>
          </a:p>
          <a:p>
            <a:pPr eaLnBrk="1" hangingPunct="1">
              <a:lnSpc>
                <a:spcPct val="150000"/>
              </a:lnSpc>
              <a:spcBef>
                <a:spcPct val="0"/>
              </a:spcBef>
            </a:pPr>
            <a:r>
              <a:rPr lang="en-US" sz="2400">
                <a:latin typeface="Arial" charset="0"/>
                <a:ea typeface="MS PGothic" charset="0"/>
              </a:rPr>
              <a:t>Keep track of time</a:t>
            </a:r>
            <a:endParaRPr lang="en-AU" sz="2400">
              <a:latin typeface="Arial" charset="0"/>
              <a:ea typeface="MS PGothic" charset="0"/>
            </a:endParaRPr>
          </a:p>
          <a:p>
            <a:pPr eaLnBrk="1" hangingPunct="1">
              <a:lnSpc>
                <a:spcPct val="150000"/>
              </a:lnSpc>
              <a:spcBef>
                <a:spcPct val="0"/>
              </a:spcBef>
            </a:pPr>
            <a:r>
              <a:rPr lang="en-US" sz="2400">
                <a:latin typeface="Arial" charset="0"/>
                <a:ea typeface="MS PGothic" charset="0"/>
              </a:rPr>
              <a:t>Practice using a dictionary before the exam</a:t>
            </a:r>
          </a:p>
          <a:p>
            <a:pPr eaLnBrk="1" hangingPunct="1">
              <a:lnSpc>
                <a:spcPct val="150000"/>
              </a:lnSpc>
              <a:spcBef>
                <a:spcPct val="0"/>
              </a:spcBef>
            </a:pPr>
            <a:r>
              <a:rPr lang="en-US" sz="2400">
                <a:latin typeface="Arial" charset="0"/>
                <a:ea typeface="MS PGothic" charset="0"/>
              </a:rPr>
              <a:t>Don</a:t>
            </a:r>
            <a:r>
              <a:rPr lang="en-AU" sz="2400">
                <a:latin typeface="Arial" charset="0"/>
                <a:ea typeface="MS PGothic" charset="0"/>
              </a:rPr>
              <a:t>’</a:t>
            </a:r>
            <a:r>
              <a:rPr lang="en-US" altLang="ja-JP" sz="2400">
                <a:latin typeface="Arial" charset="0"/>
                <a:ea typeface="MS PGothic" charset="0"/>
              </a:rPr>
              <a:t>t translate directly from English to French </a:t>
            </a:r>
            <a:endParaRPr lang="en-US" sz="2400">
              <a:latin typeface="Arial" charset="0"/>
              <a:ea typeface="MS PGothic" charset="0"/>
            </a:endParaRPr>
          </a:p>
        </p:txBody>
      </p:sp>
    </p:spTree>
    <p:extLst>
      <p:ext uri="{BB962C8B-B14F-4D97-AF65-F5344CB8AC3E}">
        <p14:creationId xmlns:p14="http://schemas.microsoft.com/office/powerpoint/2010/main" val="573105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ctrTitle"/>
          </p:nvPr>
        </p:nvSpPr>
        <p:spPr>
          <a:xfrm>
            <a:off x="1600200" y="2493434"/>
            <a:ext cx="6762750" cy="1468967"/>
          </a:xfrm>
        </p:spPr>
        <p:txBody>
          <a:bodyPr/>
          <a:lstStyle/>
          <a:p>
            <a:pPr eaLnBrk="1" hangingPunct="1"/>
            <a:r>
              <a:rPr lang="en-AU" sz="4000" b="1">
                <a:latin typeface="Arial" charset="0"/>
                <a:ea typeface="MS PGothic" charset="0"/>
              </a:rPr>
              <a:t>How to prepare?</a:t>
            </a:r>
            <a:br>
              <a:rPr lang="en-AU" sz="4000" b="1">
                <a:latin typeface="Arial" charset="0"/>
                <a:ea typeface="MS PGothic" charset="0"/>
              </a:rPr>
            </a:br>
            <a:endParaRPr lang="en-AU" sz="4000" b="1">
              <a:latin typeface="Arial" charset="0"/>
              <a:ea typeface="MS PGothic" charset="0"/>
            </a:endParaRPr>
          </a:p>
        </p:txBody>
      </p:sp>
      <p:pic>
        <p:nvPicPr>
          <p:cNvPr id="50178" name="Picture 3" descr="thinking_monkey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6" y="3431117"/>
            <a:ext cx="2555875" cy="342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2594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algn="ct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endParaRPr lang="en-AU" sz="5100">
              <a:latin typeface="Arial" charset="0"/>
              <a:ea typeface="MS PGothic" charset="0"/>
            </a:endParaRPr>
          </a:p>
        </p:txBody>
      </p:sp>
      <p:sp>
        <p:nvSpPr>
          <p:cNvPr id="332803" name="Rectangle 3"/>
          <p:cNvSpPr>
            <a:spLocks noGrp="1"/>
          </p:cNvSpPr>
          <p:nvPr>
            <p:ph idx="1"/>
          </p:nvPr>
        </p:nvSpPr>
        <p:spPr>
          <a:xfrm>
            <a:off x="779465" y="1809086"/>
            <a:ext cx="6169024" cy="4504932"/>
          </a:xfrm>
        </p:spPr>
        <p:txBody>
          <a:bodyPr/>
          <a:lstStyle/>
          <a:p>
            <a:pPr marL="457200" indent="-457200" eaLnBrk="1" hangingPunct="1">
              <a:buFont typeface="Trebuchet MS" charset="0"/>
              <a:buAutoNum type="arabicPeriod"/>
            </a:pPr>
            <a:r>
              <a:rPr lang="en-US" sz="2400" dirty="0">
                <a:latin typeface="Arial" charset="0"/>
                <a:ea typeface="MS PGothic" charset="0"/>
              </a:rPr>
              <a:t>Practice writing regularly in French on a variety of themes and topics. </a:t>
            </a:r>
            <a:endParaRPr lang="en-AU" sz="2400" dirty="0">
              <a:latin typeface="Arial" charset="0"/>
              <a:ea typeface="MS PGothic" charset="0"/>
            </a:endParaRPr>
          </a:p>
          <a:p>
            <a:pPr marL="457200" indent="-457200" eaLnBrk="1" hangingPunct="1">
              <a:buFont typeface="Trebuchet MS" charset="0"/>
              <a:buAutoNum type="arabicPeriod"/>
            </a:pPr>
            <a:r>
              <a:rPr lang="en-US" sz="2400" dirty="0">
                <a:latin typeface="Arial" charset="0"/>
                <a:ea typeface="MS PGothic" charset="0"/>
              </a:rPr>
              <a:t>Consult the VCAA website.</a:t>
            </a:r>
            <a:endParaRPr lang="en-AU" sz="2400" dirty="0">
              <a:latin typeface="Arial" charset="0"/>
              <a:ea typeface="MS PGothic" charset="0"/>
            </a:endParaRPr>
          </a:p>
          <a:p>
            <a:pPr marL="457200" indent="-457200" eaLnBrk="1" hangingPunct="1">
              <a:buFont typeface="Trebuchet MS" charset="0"/>
              <a:buAutoNum type="arabicPeriod"/>
            </a:pPr>
            <a:r>
              <a:rPr lang="en-US" sz="2400" dirty="0">
                <a:latin typeface="Arial" charset="0"/>
                <a:ea typeface="MS PGothic" charset="0"/>
              </a:rPr>
              <a:t>Consult other texts.</a:t>
            </a:r>
            <a:endParaRPr lang="en-AU" sz="2400" dirty="0">
              <a:latin typeface="Arial" charset="0"/>
              <a:ea typeface="MS PGothic" charset="0"/>
            </a:endParaRPr>
          </a:p>
          <a:p>
            <a:pPr marL="457200" indent="-457200" eaLnBrk="1" hangingPunct="1">
              <a:buFont typeface="Trebuchet MS" charset="0"/>
              <a:buAutoNum type="arabicPeriod"/>
            </a:pPr>
            <a:r>
              <a:rPr lang="en-US" sz="2400" dirty="0">
                <a:latin typeface="Arial" charset="0"/>
                <a:ea typeface="MS PGothic" charset="0"/>
              </a:rPr>
              <a:t>Consider attending workshops  (See the AFTV website, some financial support may be available)</a:t>
            </a:r>
          </a:p>
        </p:txBody>
      </p:sp>
    </p:spTree>
    <p:extLst>
      <p:ext uri="{BB962C8B-B14F-4D97-AF65-F5344CB8AC3E}">
        <p14:creationId xmlns:p14="http://schemas.microsoft.com/office/powerpoint/2010/main" val="4047448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ctrTitle"/>
          </p:nvPr>
        </p:nvSpPr>
        <p:spPr>
          <a:xfrm>
            <a:off x="1600200" y="2493434"/>
            <a:ext cx="6762750" cy="1468967"/>
          </a:xfrm>
        </p:spPr>
        <p:txBody>
          <a:bodyPr/>
          <a:lstStyle/>
          <a:p>
            <a:pPr eaLnBrk="1" hangingPunct="1"/>
            <a:r>
              <a:rPr lang="en-AU" sz="4000" b="1">
                <a:latin typeface="Arial" charset="0"/>
                <a:ea typeface="MS PGothic" charset="0"/>
              </a:rPr>
              <a:t>How are you assessed?</a:t>
            </a:r>
            <a:br>
              <a:rPr lang="en-AU" sz="4000" b="1">
                <a:latin typeface="Arial" charset="0"/>
                <a:ea typeface="MS PGothic" charset="0"/>
              </a:rPr>
            </a:br>
            <a:endParaRPr lang="en-AU" sz="4000" b="1">
              <a:latin typeface="Arial" charset="0"/>
              <a:ea typeface="MS PGothic" charset="0"/>
            </a:endParaRPr>
          </a:p>
        </p:txBody>
      </p:sp>
      <p:pic>
        <p:nvPicPr>
          <p:cNvPr id="53250" name="Picture 4" descr="thnking_monkey4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06234"/>
            <a:ext cx="3924300" cy="355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44290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eaLnBrk="1" hangingPunct="1"/>
            <a:r>
              <a:rPr lang="en-AU" sz="5100" b="1">
                <a:latin typeface="Arial" charset="0"/>
                <a:ea typeface="MS PGothic" charset="0"/>
              </a:rPr>
              <a:t/>
            </a:r>
            <a:br>
              <a:rPr lang="en-AU" sz="5100" b="1">
                <a:latin typeface="Arial" charset="0"/>
                <a:ea typeface="MS PGothic" charset="0"/>
              </a:rPr>
            </a:br>
            <a:r>
              <a:rPr lang="en-AU" sz="5100" b="1">
                <a:latin typeface="Arial" charset="0"/>
                <a:ea typeface="MS PGothic" charset="0"/>
              </a:rPr>
              <a:t>Writing in French</a:t>
            </a:r>
          </a:p>
        </p:txBody>
      </p:sp>
      <p:sp>
        <p:nvSpPr>
          <p:cNvPr id="331779" name="Rectangle 3">
            <a:extLst>
              <a:ext uri="{FF2B5EF4-FFF2-40B4-BE49-F238E27FC236}">
                <a16:creationId xmlns="" xmlns:a16="http://schemas.microsoft.com/office/drawing/2014/main" id="{AA7082A9-450D-934C-94A3-376BC88F55B3}"/>
              </a:ext>
            </a:extLst>
          </p:cNvPr>
          <p:cNvSpPr>
            <a:spLocks noGrp="1"/>
          </p:cNvSpPr>
          <p:nvPr>
            <p:ph idx="1"/>
          </p:nvPr>
        </p:nvSpPr>
        <p:spPr>
          <a:xfrm>
            <a:off x="608013" y="1701800"/>
            <a:ext cx="7924800" cy="4622800"/>
          </a:xfrm>
        </p:spPr>
        <p:txBody>
          <a:bodyPr/>
          <a:lstStyle/>
          <a:p>
            <a:pPr eaLnBrk="1" hangingPunct="1">
              <a:spcBef>
                <a:spcPts val="163"/>
              </a:spcBef>
              <a:buFont typeface="Wingdings 2" charset="2"/>
              <a:buChar char=""/>
              <a:defRPr/>
            </a:pPr>
            <a:r>
              <a:rPr lang="en-AU" altLang="en-US" sz="2800" b="1" dirty="0">
                <a:solidFill>
                  <a:schemeClr val="accent5"/>
                </a:solidFill>
                <a:latin typeface="Arial" charset="0"/>
                <a:ea typeface="MS PGothic" charset="-128"/>
              </a:rPr>
              <a:t>Criterion 1</a:t>
            </a:r>
          </a:p>
          <a:p>
            <a:pPr eaLnBrk="1" hangingPunct="1">
              <a:spcBef>
                <a:spcPts val="163"/>
              </a:spcBef>
              <a:buFontTx/>
              <a:buNone/>
              <a:defRPr/>
            </a:pPr>
            <a:r>
              <a:rPr lang="en-AU" altLang="en-US" sz="2800" b="1" dirty="0">
                <a:latin typeface="Arial" charset="0"/>
                <a:ea typeface="MS PGothic" charset="-128"/>
              </a:rPr>
              <a:t>    </a:t>
            </a:r>
            <a:r>
              <a:rPr lang="en-AU" altLang="en-US" sz="2800" dirty="0">
                <a:latin typeface="Arial" charset="0"/>
                <a:ea typeface="MS PGothic" charset="-128"/>
              </a:rPr>
              <a:t>Relevance, breadth and depth of </a:t>
            </a:r>
            <a:r>
              <a:rPr lang="en-AU" altLang="en-US" sz="2800" dirty="0" smtClean="0">
                <a:latin typeface="Arial" charset="0"/>
                <a:ea typeface="MS PGothic" charset="-128"/>
              </a:rPr>
              <a:t>content</a:t>
            </a:r>
          </a:p>
          <a:p>
            <a:pPr eaLnBrk="1" hangingPunct="1">
              <a:spcBef>
                <a:spcPts val="163"/>
              </a:spcBef>
              <a:buFontTx/>
              <a:buNone/>
              <a:defRPr/>
            </a:pPr>
            <a:endParaRPr lang="en-AU" altLang="en-US" sz="2800" dirty="0">
              <a:latin typeface="Arial" charset="0"/>
              <a:ea typeface="MS PGothic" charset="-128"/>
            </a:endParaRPr>
          </a:p>
          <a:p>
            <a:pPr eaLnBrk="1" hangingPunct="1">
              <a:spcBef>
                <a:spcPts val="163"/>
              </a:spcBef>
              <a:buFont typeface="Wingdings 2" charset="2"/>
              <a:buChar char=""/>
              <a:defRPr/>
            </a:pPr>
            <a:r>
              <a:rPr lang="en-AU" altLang="en-US" sz="2800" b="1" dirty="0">
                <a:solidFill>
                  <a:schemeClr val="accent5"/>
                </a:solidFill>
                <a:latin typeface="Arial" charset="0"/>
                <a:ea typeface="MS PGothic" charset="-128"/>
              </a:rPr>
              <a:t>Criterion 2 </a:t>
            </a:r>
          </a:p>
          <a:p>
            <a:pPr eaLnBrk="1" hangingPunct="1">
              <a:spcBef>
                <a:spcPts val="163"/>
              </a:spcBef>
              <a:buFontTx/>
              <a:buNone/>
              <a:defRPr/>
            </a:pPr>
            <a:r>
              <a:rPr lang="en-AU" altLang="en-US" sz="2800" b="1" dirty="0">
                <a:latin typeface="Arial" charset="0"/>
                <a:ea typeface="MS PGothic" charset="-128"/>
              </a:rPr>
              <a:t>   </a:t>
            </a:r>
            <a:r>
              <a:rPr lang="en-AU" altLang="en-US" sz="2800" dirty="0">
                <a:latin typeface="Arial" charset="0"/>
                <a:ea typeface="MS PGothic" charset="-128"/>
              </a:rPr>
              <a:t>Appropriateness of structure and </a:t>
            </a:r>
            <a:r>
              <a:rPr lang="en-AU" altLang="en-US" sz="2800" dirty="0" smtClean="0">
                <a:latin typeface="Arial" charset="0"/>
                <a:ea typeface="MS PGothic" charset="-128"/>
              </a:rPr>
              <a:t>sequence</a:t>
            </a:r>
          </a:p>
          <a:p>
            <a:pPr eaLnBrk="1" hangingPunct="1">
              <a:spcBef>
                <a:spcPts val="163"/>
              </a:spcBef>
              <a:buFontTx/>
              <a:buNone/>
              <a:defRPr/>
            </a:pPr>
            <a:endParaRPr lang="en-AU" altLang="en-US" sz="2800" dirty="0">
              <a:latin typeface="Arial" charset="0"/>
              <a:ea typeface="MS PGothic" charset="-128"/>
            </a:endParaRPr>
          </a:p>
          <a:p>
            <a:pPr eaLnBrk="1" hangingPunct="1">
              <a:spcBef>
                <a:spcPts val="163"/>
              </a:spcBef>
              <a:buFont typeface="Wingdings 2" charset="2"/>
              <a:buChar char=""/>
              <a:defRPr/>
            </a:pPr>
            <a:r>
              <a:rPr lang="en-AU" altLang="en-US" sz="2800" b="1" dirty="0">
                <a:solidFill>
                  <a:schemeClr val="accent5"/>
                </a:solidFill>
                <a:latin typeface="Arial" charset="0"/>
                <a:ea typeface="MS PGothic" charset="-128"/>
              </a:rPr>
              <a:t>Criterion 3 </a:t>
            </a:r>
          </a:p>
          <a:p>
            <a:pPr eaLnBrk="1" hangingPunct="1">
              <a:spcBef>
                <a:spcPts val="163"/>
              </a:spcBef>
              <a:buFontTx/>
              <a:buNone/>
              <a:defRPr/>
            </a:pPr>
            <a:r>
              <a:rPr lang="en-AU" altLang="en-US" sz="2800" b="1" dirty="0">
                <a:latin typeface="Arial" charset="0"/>
                <a:ea typeface="MS PGothic" charset="-128"/>
              </a:rPr>
              <a:t>   </a:t>
            </a:r>
            <a:r>
              <a:rPr lang="en-AU" altLang="en-US" sz="2800" dirty="0">
                <a:latin typeface="Arial" charset="0"/>
                <a:ea typeface="MS PGothic" charset="-128"/>
              </a:rPr>
              <a:t>Accuracy, range and appropriateness of vocabulary and grammar</a:t>
            </a:r>
          </a:p>
        </p:txBody>
      </p:sp>
    </p:spTree>
    <p:extLst>
      <p:ext uri="{BB962C8B-B14F-4D97-AF65-F5344CB8AC3E}">
        <p14:creationId xmlns:p14="http://schemas.microsoft.com/office/powerpoint/2010/main" val="241902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17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1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ctrTitle"/>
          </p:nvPr>
        </p:nvSpPr>
        <p:spPr>
          <a:xfrm>
            <a:off x="1979613" y="1989667"/>
            <a:ext cx="6762750" cy="1468967"/>
          </a:xfrm>
        </p:spPr>
        <p:txBody>
          <a:bodyPr/>
          <a:lstStyle/>
          <a:p>
            <a:pPr eaLnBrk="1" hangingPunct="1"/>
            <a:r>
              <a:rPr lang="en-AU" sz="4000" b="1">
                <a:latin typeface="Arial" charset="0"/>
                <a:ea typeface="MS PGothic" charset="0"/>
              </a:rPr>
              <a:t>Practice Questions...</a:t>
            </a:r>
          </a:p>
        </p:txBody>
      </p:sp>
      <p:pic>
        <p:nvPicPr>
          <p:cNvPr id="55298" name="Picture 3" descr="thinking_monke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3953933"/>
            <a:ext cx="3225800" cy="290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55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3204</TotalTime>
  <Words>5435</Words>
  <Application>Microsoft Macintosh PowerPoint</Application>
  <PresentationFormat>On-screen Show (4:3)</PresentationFormat>
  <Paragraphs>849</Paragraphs>
  <Slides>135</Slides>
  <Notes>78</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Revolution</vt:lpstr>
      <vt:lpstr>La matinée du français</vt:lpstr>
      <vt:lpstr>Bienvenue!</vt:lpstr>
      <vt:lpstr>L’ordre du jour</vt:lpstr>
      <vt:lpstr>Attention!</vt:lpstr>
      <vt:lpstr>The Oral Exam</vt:lpstr>
      <vt:lpstr>The written exam </vt:lpstr>
      <vt:lpstr>What to take?</vt:lpstr>
      <vt:lpstr>Suggested timing by VCAA</vt:lpstr>
      <vt:lpstr>During reading time</vt:lpstr>
      <vt:lpstr>PowerPoint Presentation</vt:lpstr>
      <vt:lpstr>L’examen oral: La conversation</vt:lpstr>
      <vt:lpstr>L’étude approfondie</vt:lpstr>
      <vt:lpstr>L’examen écrit: L’écoute</vt:lpstr>
      <vt:lpstr>PowerPoint Presentation</vt:lpstr>
      <vt:lpstr>La lecture</vt:lpstr>
      <vt:lpstr>L’écrit</vt:lpstr>
      <vt:lpstr>Entre aujourd’hui et les examens?</vt:lpstr>
      <vt:lpstr>PowerPoint Presentation</vt:lpstr>
      <vt:lpstr>Les conseils des profs: l’ écoute</vt:lpstr>
      <vt:lpstr>Criteria for Part A (Answers in English)</vt:lpstr>
      <vt:lpstr>Criteria for Part B (Answers in French)</vt:lpstr>
      <vt:lpstr>Can I still improve? YES!</vt:lpstr>
      <vt:lpstr>Revise</vt:lpstr>
      <vt:lpstr>Revise</vt:lpstr>
      <vt:lpstr>PowerPoint Presentation</vt:lpstr>
      <vt:lpstr>PowerPoint Presentation</vt:lpstr>
      <vt:lpstr>During reading time</vt:lpstr>
      <vt:lpstr>Wrong language?</vt:lpstr>
      <vt:lpstr>During the 1st playing</vt:lpstr>
      <vt:lpstr>During the pause</vt:lpstr>
      <vt:lpstr>During the 2nd playing</vt:lpstr>
      <vt:lpstr>After the last text</vt:lpstr>
      <vt:lpstr>After the last text</vt:lpstr>
      <vt:lpstr>After the last text</vt:lpstr>
      <vt:lpstr>Listening practice  Part A and Part B On the real exam there will be:  -15 marks for Part A (noted clearly for each question) and   -15 marks for Part B  (On the VCAA exam in Part B look for 10 ideas/points + good French to get the final 5 marks. Today you will find that there are more than 10 possible points across Part B. As per a VCAA exam, use the space provided as a guide)</vt:lpstr>
      <vt:lpstr>Listening practice</vt:lpstr>
      <vt:lpstr> Instructions for Listening</vt:lpstr>
      <vt:lpstr>  Corrections for Section 1: Part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compréhension écrite</vt:lpstr>
      <vt:lpstr>PowerPoint Presentation</vt:lpstr>
      <vt:lpstr>PowerPoint Presentation</vt:lpstr>
      <vt:lpstr>Reading Strategies</vt:lpstr>
      <vt:lpstr>PowerPoint Presentation</vt:lpstr>
      <vt:lpstr>PowerPoint Presentation</vt:lpstr>
      <vt:lpstr>PowerPoint Presentation</vt:lpstr>
      <vt:lpstr>PowerPoint Presentation</vt:lpstr>
      <vt:lpstr>PowerPoint Presentation</vt:lpstr>
      <vt:lpstr>PowerPoint Presentation</vt:lpstr>
      <vt:lpstr>Criteria</vt:lpstr>
      <vt:lpstr>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L’Ecrit </vt:lpstr>
      <vt:lpstr>What happens in the exam? </vt:lpstr>
      <vt:lpstr>Writing in French</vt:lpstr>
      <vt:lpstr>Writing in French</vt:lpstr>
      <vt:lpstr> Writing in French</vt:lpstr>
      <vt:lpstr> Kinds of Writing</vt:lpstr>
      <vt:lpstr>Personal</vt:lpstr>
      <vt:lpstr>Imaginative</vt:lpstr>
      <vt:lpstr>Persuasive</vt:lpstr>
      <vt:lpstr>Informative</vt:lpstr>
      <vt:lpstr>Evaluative</vt:lpstr>
      <vt:lpstr>Writing in French</vt:lpstr>
      <vt:lpstr>Text-Types </vt:lpstr>
      <vt:lpstr> Writing in French</vt:lpstr>
      <vt:lpstr> Writing in French</vt:lpstr>
      <vt:lpstr> Writing in French</vt:lpstr>
      <vt:lpstr> Writing in French</vt:lpstr>
      <vt:lpstr> Writing in French</vt:lpstr>
      <vt:lpstr> Writing in French</vt:lpstr>
      <vt:lpstr> Writing in French</vt:lpstr>
      <vt:lpstr> Writing in French</vt:lpstr>
      <vt:lpstr> Writing in French</vt:lpstr>
      <vt:lpstr>How to prepare? </vt:lpstr>
      <vt:lpstr> Writing in French</vt:lpstr>
      <vt:lpstr>How are you assessed? </vt:lpstr>
      <vt:lpstr> Writing in French</vt:lpstr>
      <vt:lpstr>Practice Questions...</vt:lpstr>
      <vt:lpstr> Writing in French</vt:lpstr>
      <vt:lpstr> Writing in French</vt:lpstr>
      <vt:lpstr>PowerPoint Presentation</vt:lpstr>
      <vt:lpstr> Planning</vt:lpstr>
      <vt:lpstr> Planning</vt:lpstr>
      <vt:lpstr> Planning</vt:lpstr>
      <vt:lpstr> Planning</vt:lpstr>
      <vt:lpstr> Planning</vt:lpstr>
      <vt:lpstr> Planning</vt:lpstr>
      <vt:lpstr> Planning</vt:lpstr>
      <vt:lpstr>A vous de jouer!</vt:lpstr>
      <vt:lpstr> Planning</vt:lpstr>
      <vt:lpstr>Planning</vt:lpstr>
      <vt:lpstr>Planning</vt:lpstr>
      <vt:lpstr> Planning</vt:lpstr>
      <vt:lpstr> Planning</vt:lpstr>
      <vt:lpstr> Planning</vt:lpstr>
      <vt:lpstr>     Connecteurs logiques  </vt:lpstr>
      <vt:lpstr>Bonne chance</vt:lpstr>
      <vt:lpstr>L’examen oral</vt:lpstr>
      <vt:lpstr>QUAND et QUOI?</vt:lpstr>
      <vt:lpstr>PRÉPARATION</vt:lpstr>
      <vt:lpstr>CONVERSATION GÉNÉRALE</vt:lpstr>
      <vt:lpstr>PRÉPARATION</vt:lpstr>
      <vt:lpstr>Pour l’introduction ……</vt:lpstr>
      <vt:lpstr>L’INTRODUCTION en 3 points</vt:lpstr>
      <vt:lpstr>L’ ÉTUDE APPROFONDIE</vt:lpstr>
      <vt:lpstr> CRITÈRES d’ÉVALUATION</vt:lpstr>
      <vt:lpstr> CRITÈRES d’ÉVALUATION</vt:lpstr>
      <vt:lpstr>Communication - maintenir</vt:lpstr>
      <vt:lpstr>Communication  – stratégies de réparation</vt:lpstr>
      <vt:lpstr>Le jour J….</vt:lpstr>
      <vt:lpstr>Dans la salle d’examen</vt:lpstr>
      <vt:lpstr>    Useful sites and resources</vt:lpstr>
      <vt:lpstr>Et maintenant allons au théâtre !</vt:lpstr>
      <vt:lpstr>   Bonne chance</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Park College</dc:creator>
  <cp:lastModifiedBy>Albert Park College</cp:lastModifiedBy>
  <cp:revision>19</cp:revision>
  <cp:lastPrinted>2019-08-20T00:21:08Z</cp:lastPrinted>
  <dcterms:created xsi:type="dcterms:W3CDTF">2019-08-18T06:09:39Z</dcterms:created>
  <dcterms:modified xsi:type="dcterms:W3CDTF">2019-08-28T02:43:58Z</dcterms:modified>
</cp:coreProperties>
</file>